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30"/>
  </p:notesMasterIdLst>
  <p:sldIdLst>
    <p:sldId id="275" r:id="rId2"/>
    <p:sldId id="256" r:id="rId3"/>
    <p:sldId id="257" r:id="rId4"/>
    <p:sldId id="258" r:id="rId5"/>
    <p:sldId id="259" r:id="rId6"/>
    <p:sldId id="276" r:id="rId7"/>
    <p:sldId id="260" r:id="rId8"/>
    <p:sldId id="277" r:id="rId9"/>
    <p:sldId id="261" r:id="rId10"/>
    <p:sldId id="278" r:id="rId11"/>
    <p:sldId id="262" r:id="rId12"/>
    <p:sldId id="279" r:id="rId13"/>
    <p:sldId id="263" r:id="rId14"/>
    <p:sldId id="280" r:id="rId15"/>
    <p:sldId id="264" r:id="rId16"/>
    <p:sldId id="265" r:id="rId17"/>
    <p:sldId id="266" r:id="rId18"/>
    <p:sldId id="267" r:id="rId19"/>
    <p:sldId id="268" r:id="rId20"/>
    <p:sldId id="269" r:id="rId21"/>
    <p:sldId id="281" r:id="rId22"/>
    <p:sldId id="270" r:id="rId23"/>
    <p:sldId id="282" r:id="rId24"/>
    <p:sldId id="271" r:id="rId25"/>
    <p:sldId id="283" r:id="rId26"/>
    <p:sldId id="272" r:id="rId27"/>
    <p:sldId id="284" r:id="rId28"/>
    <p:sldId id="273" r:id="rId29"/>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77"/>
    <p:restoredTop sz="60179"/>
  </p:normalViewPr>
  <p:slideViewPr>
    <p:cSldViewPr snapToGrid="0" snapToObjects="1">
      <p:cViewPr varScale="1">
        <p:scale>
          <a:sx n="86" d="100"/>
          <a:sy n="86" d="100"/>
        </p:scale>
        <p:origin x="3200" y="184"/>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tableStyles" Target="tableStyle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8349E5E2-0384-394B-993C-2B63E0B11B02}" type="datetimeFigureOut">
              <a:rPr lang="en-US" smtClean="0"/>
              <a:t>6/21/24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19F5804-2D0A-254F-8DE1-D35221255C86}" type="slidenum">
              <a:rPr lang="en-US" smtClean="0"/>
              <a:t>‹#›</a:t>
            </a:fld>
            <a:endParaRPr lang="en-US"/>
          </a:p>
        </p:txBody>
      </p:sp>
    </p:spTree>
    <p:extLst>
      <p:ext uri="{BB962C8B-B14F-4D97-AF65-F5344CB8AC3E}">
        <p14:creationId xmlns:p14="http://schemas.microsoft.com/office/powerpoint/2010/main" val="2675589258"/>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(8:30 – 9:00) </a:t>
            </a:r>
            <a:r>
              <a:rPr lang="en-US" dirty="0"/>
              <a:t>Breakfast</a:t>
            </a:r>
          </a:p>
          <a:p>
            <a:endParaRPr lang="en-US" dirty="0"/>
          </a:p>
          <a:p>
            <a:r>
              <a:rPr lang="en-US" dirty="0"/>
              <a:t>Open time just to have students mingle and instructors organize.</a:t>
            </a:r>
          </a:p>
        </p:txBody>
      </p:sp>
      <p:sp>
        <p:nvSpPr>
          <p:cNvPr id="4" name="Slide Number Placeholder 3"/>
          <p:cNvSpPr>
            <a:spLocks noGrp="1"/>
          </p:cNvSpPr>
          <p:nvPr>
            <p:ph type="sldNum" sz="quarter" idx="5"/>
          </p:nvPr>
        </p:nvSpPr>
        <p:spPr/>
        <p:txBody>
          <a:bodyPr/>
          <a:lstStyle/>
          <a:p>
            <a:fld id="{B000E116-FC30-F34C-83A7-CCB9BA6C7CD6}" type="slidenum">
              <a:rPr lang="en-US" smtClean="0"/>
              <a:t>1</a:t>
            </a:fld>
            <a:endParaRPr lang="en-US"/>
          </a:p>
        </p:txBody>
      </p:sp>
    </p:spTree>
    <p:extLst>
      <p:ext uri="{BB962C8B-B14F-4D97-AF65-F5344CB8AC3E}">
        <p14:creationId xmlns:p14="http://schemas.microsoft.com/office/powerpoint/2010/main" val="2568214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Data Clumps</a:t>
            </a:r>
          </a:p>
          <a:p>
            <a:endParaRPr lang="en-US" dirty="0"/>
          </a:p>
          <a:p>
            <a:r>
              <a:rPr lang="en-US" dirty="0"/>
              <a:t>In this example, the `</a:t>
            </a:r>
            <a:r>
              <a:rPr lang="en-US" dirty="0" err="1"/>
              <a:t>customerName</a:t>
            </a:r>
            <a:r>
              <a:rPr lang="en-US" dirty="0"/>
              <a:t>`, `</a:t>
            </a:r>
            <a:r>
              <a:rPr lang="en-US" dirty="0" err="1"/>
              <a:t>customerAddress</a:t>
            </a:r>
            <a:r>
              <a:rPr lang="en-US" dirty="0"/>
              <a:t>`, and `</a:t>
            </a:r>
            <a:r>
              <a:rPr lang="en-US" dirty="0" err="1"/>
              <a:t>customerPhone</a:t>
            </a:r>
            <a:r>
              <a:rPr lang="en-US" dirty="0"/>
              <a:t>` parameters appear together in multiple methods (`</a:t>
            </a:r>
            <a:r>
              <a:rPr lang="en-US" dirty="0" err="1"/>
              <a:t>CreateOrder</a:t>
            </a:r>
            <a:r>
              <a:rPr lang="en-US" dirty="0"/>
              <a:t>` and `</a:t>
            </a:r>
            <a:r>
              <a:rPr lang="en-US" dirty="0" err="1"/>
              <a:t>UpdateCustomerDetails</a:t>
            </a:r>
            <a:r>
              <a:rPr lang="en-US" dirty="0"/>
              <a:t>`). These data clumps suggest that these parameters should be encapsulated in their own class, such as a `Customer` class, to improve code organization and maintainability.</a:t>
            </a:r>
          </a:p>
          <a:p>
            <a:endParaRPr lang="en-US" dirty="0"/>
          </a:p>
          <a:p>
            <a:endParaRPr lang="en-US" dirty="0"/>
          </a:p>
          <a:p>
            <a:r>
              <a:rPr lang="en-US" dirty="0"/>
              <a:t>## Example of Primitive Obsession</a:t>
            </a:r>
          </a:p>
          <a:p>
            <a:endParaRPr lang="en-US" dirty="0"/>
          </a:p>
          <a:p>
            <a:r>
              <a:rPr lang="en-US" dirty="0"/>
              <a:t>In this example, the `</a:t>
            </a:r>
            <a:r>
              <a:rPr lang="en-US" dirty="0" err="1"/>
              <a:t>CustomerService</a:t>
            </a:r>
            <a:r>
              <a:rPr lang="en-US" dirty="0"/>
              <a:t>` class uses primitive data types (`string` and `int`) for parameters and properties related to customer information. This is a form of Primitive Obsession because these primitives could be better represented by custom classes or value objects that encapsulate specific concepts.</a:t>
            </a:r>
          </a:p>
          <a:p>
            <a:endParaRPr lang="en-US" dirty="0"/>
          </a:p>
          <a:p>
            <a:r>
              <a:rPr lang="en-US" dirty="0"/>
              <a:t>For instance, instead of using `string` for email, phone number, and address, you could create custom classes such as `Email`, `</a:t>
            </a:r>
            <a:r>
              <a:rPr lang="en-US" dirty="0" err="1"/>
              <a:t>PhoneNumber</a:t>
            </a:r>
            <a:r>
              <a:rPr lang="en-US" dirty="0"/>
              <a:t>`, and `Address`. This would provide better encapsulation, validation, and clarity in the code.</a:t>
            </a:r>
          </a:p>
        </p:txBody>
      </p:sp>
      <p:sp>
        <p:nvSpPr>
          <p:cNvPr id="4" name="Slide Number Placeholder 3"/>
          <p:cNvSpPr>
            <a:spLocks noGrp="1"/>
          </p:cNvSpPr>
          <p:nvPr>
            <p:ph type="sldNum" sz="quarter" idx="5"/>
          </p:nvPr>
        </p:nvSpPr>
        <p:spPr/>
        <p:txBody>
          <a:bodyPr/>
          <a:lstStyle/>
          <a:p>
            <a:fld id="{119F5804-2D0A-254F-8DE1-D35221255C86}" type="slidenum">
              <a:rPr lang="en-US" smtClean="0"/>
              <a:t>10</a:t>
            </a:fld>
            <a:endParaRPr lang="en-US"/>
          </a:p>
        </p:txBody>
      </p:sp>
    </p:spTree>
    <p:extLst>
      <p:ext uri="{BB962C8B-B14F-4D97-AF65-F5344CB8AC3E}">
        <p14:creationId xmlns:p14="http://schemas.microsoft.com/office/powerpoint/2010/main" val="3731622171"/>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(9:50 - 9:55) 5 minutes</a:t>
            </a:r>
          </a:p>
          <a:p>
            <a:endParaRPr lang="en-US" dirty="0"/>
          </a:p>
          <a:p>
            <a:r>
              <a:rPr lang="en-US" dirty="0"/>
              <a:t>**One Sentence Summary**</a:t>
            </a:r>
          </a:p>
          <a:p>
            <a:r>
              <a:rPr lang="en-US" dirty="0"/>
              <a:t>- "Explore the code smells of lazy class and speculative generality, explaining their drawbacks and how to address them through refactoring."</a:t>
            </a:r>
          </a:p>
          <a:p>
            <a:endParaRPr lang="en-US" dirty="0"/>
          </a:p>
          <a:p>
            <a:r>
              <a:rPr lang="en-US" dirty="0"/>
              <a:t>**Detailed Notes**:</a:t>
            </a:r>
          </a:p>
          <a:p>
            <a:r>
              <a:rPr lang="en-US" dirty="0"/>
              <a:t>- **Lazy Class**:</a:t>
            </a:r>
          </a:p>
          <a:p>
            <a:r>
              <a:rPr lang="en-US" dirty="0"/>
              <a:t>  - **Explanation**:</a:t>
            </a:r>
          </a:p>
          <a:p>
            <a:r>
              <a:rPr lang="en-US" dirty="0"/>
              <a:t>    - A lazy class is one that isn't doing enough to justify its existence. It may have been necessary at some point but has since lost its purpose or was never fully implemented.</a:t>
            </a:r>
          </a:p>
          <a:p>
            <a:r>
              <a:rPr lang="en-US" dirty="0"/>
              <a:t>  - **Example**:</a:t>
            </a:r>
          </a:p>
          <a:p>
            <a:r>
              <a:rPr lang="en-US" dirty="0"/>
              <a:t>    - "A class that only contains a couple of methods or fields and doesn't have a significant role in the application can be considered a lazy class."</a:t>
            </a:r>
          </a:p>
          <a:p>
            <a:r>
              <a:rPr lang="en-US" dirty="0"/>
              <a:t>  - **Refactoring Tips**:</a:t>
            </a:r>
          </a:p>
          <a:p>
            <a:r>
              <a:rPr lang="en-US" dirty="0"/>
              <a:t>    - Inline Class: Move the responsibilities of the lazy class into another class and delete the lazy class.</a:t>
            </a:r>
          </a:p>
          <a:p>
            <a:r>
              <a:rPr lang="en-US" dirty="0"/>
              <a:t>    - Combine with Another Class: If the lazy class has related responsibilities with another class, combine them into one.</a:t>
            </a:r>
          </a:p>
          <a:p>
            <a:r>
              <a:rPr lang="en-US" dirty="0"/>
              <a:t>- **Speculative Generality**:</a:t>
            </a:r>
          </a:p>
          <a:p>
            <a:r>
              <a:rPr lang="en-US" dirty="0"/>
              <a:t>  - **Explanation**:</a:t>
            </a:r>
          </a:p>
          <a:p>
            <a:r>
              <a:rPr lang="en-US" dirty="0"/>
              <a:t>    - Speculative generality is code that is more abstract or generalized than necessary, often created to anticipate future requirements that may never materialize.</a:t>
            </a:r>
          </a:p>
          <a:p>
            <a:r>
              <a:rPr lang="en-US" dirty="0"/>
              <a:t>  - **Example**:</a:t>
            </a:r>
          </a:p>
          <a:p>
            <a:r>
              <a:rPr lang="en-US" dirty="0"/>
              <a:t>    - "Creating a class hierarchy with multiple levels of inheritance for a simple task, in anticipation of future needs, is speculative generality."</a:t>
            </a:r>
          </a:p>
          <a:p>
            <a:r>
              <a:rPr lang="en-US" dirty="0"/>
              <a:t>  - **Refactoring Tips**:</a:t>
            </a:r>
          </a:p>
          <a:p>
            <a:r>
              <a:rPr lang="en-US" dirty="0"/>
              <a:t>    - Collapse Hierarchy: Simplify the class hierarchy by merging unnecessary subclasses.</a:t>
            </a:r>
          </a:p>
          <a:p>
            <a:r>
              <a:rPr lang="en-US" dirty="0"/>
              <a:t>    - Remove Unused Code: Delete any unused abstractions or methods that were added for future needs that are not currently needed.</a:t>
            </a:r>
          </a:p>
          <a:p>
            <a:endParaRPr lang="en-US" dirty="0"/>
          </a:p>
          <a:p>
            <a:r>
              <a:rPr lang="en-US" dirty="0"/>
              <a:t>**Background Information**:</a:t>
            </a:r>
          </a:p>
          <a:p>
            <a:r>
              <a:rPr lang="en-US" dirty="0"/>
              <a:t>- **Lazy Class and Speculative Generality**:</a:t>
            </a:r>
          </a:p>
          <a:p>
            <a:r>
              <a:rPr lang="en-US" dirty="0"/>
              <a:t>  - Lazy classes can contribute to a bloated codebase with unnecessary complexity. Speculative generality can make the code more difficult to understand and maintain, as it introduces unnecessary abstractions and complexity.</a:t>
            </a:r>
          </a:p>
          <a:p>
            <a:endParaRPr lang="en-US" dirty="0"/>
          </a:p>
          <a:p>
            <a:r>
              <a:rPr lang="en-US" dirty="0"/>
              <a:t>**Example**:</a:t>
            </a:r>
          </a:p>
          <a:p>
            <a:r>
              <a:rPr lang="en-US" dirty="0"/>
              <a:t>- **Real-world Scenario**:</a:t>
            </a:r>
          </a:p>
          <a:p>
            <a:r>
              <a:rPr lang="en-US" dirty="0"/>
              <a:t>  - "In a project, we had a `Logger` class that only contained a single `Log` method. This class was identified as a lazy class, so we moved the `Log` method into a more relevant `Utility` class and deleted the `Logger` class. Similarly, we had a deeply nested class hierarchy for a feature that was not used, and we collapsed this hierarchy to simplify the codebase."</a:t>
            </a:r>
          </a:p>
        </p:txBody>
      </p:sp>
      <p:sp>
        <p:nvSpPr>
          <p:cNvPr id="4" name="Slide Number Placeholder 3"/>
          <p:cNvSpPr>
            <a:spLocks noGrp="1"/>
          </p:cNvSpPr>
          <p:nvPr>
            <p:ph type="sldNum" sz="quarter" idx="5"/>
          </p:nvPr>
        </p:nvSpPr>
        <p:spPr/>
        <p:txBody>
          <a:bodyPr/>
          <a:lstStyle/>
          <a:p>
            <a:fld id="{119F5804-2D0A-254F-8DE1-D35221255C86}" type="slidenum">
              <a:rPr lang="en-US" smtClean="0"/>
              <a:t>11</a:t>
            </a:fld>
            <a:endParaRPr lang="en-US"/>
          </a:p>
        </p:txBody>
      </p:sp>
    </p:spTree>
    <p:extLst>
      <p:ext uri="{BB962C8B-B14F-4D97-AF65-F5344CB8AC3E}">
        <p14:creationId xmlns:p14="http://schemas.microsoft.com/office/powerpoint/2010/main" val="16056822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a Lazy Class</a:t>
            </a:r>
          </a:p>
          <a:p>
            <a:endParaRPr lang="en-US" dirty="0"/>
          </a:p>
          <a:p>
            <a:r>
              <a:rPr lang="en-US" dirty="0"/>
              <a:t>In this example, the `</a:t>
            </a:r>
            <a:r>
              <a:rPr lang="en-US" dirty="0" err="1"/>
              <a:t>NotificationService</a:t>
            </a:r>
            <a:r>
              <a:rPr lang="en-US" dirty="0"/>
              <a:t>` class is a Lazy Class. It contains only a single method, `</a:t>
            </a:r>
            <a:r>
              <a:rPr lang="en-US" dirty="0" err="1"/>
              <a:t>SendNotification</a:t>
            </a:r>
            <a:r>
              <a:rPr lang="en-US" dirty="0"/>
              <a:t>`, which does not have enough functionality to warrant its own class. This method could easily be integrated into the `Customer` class or another class that has more responsibility.</a:t>
            </a:r>
          </a:p>
          <a:p>
            <a:endParaRPr lang="en-US" dirty="0"/>
          </a:p>
          <a:p>
            <a:endParaRPr lang="en-US" dirty="0"/>
          </a:p>
          <a:p>
            <a:r>
              <a:rPr lang="en-US" dirty="0"/>
              <a:t>## Example of Speculative Generality</a:t>
            </a:r>
          </a:p>
          <a:p>
            <a:endParaRPr lang="en-US" dirty="0"/>
          </a:p>
          <a:p>
            <a:r>
              <a:rPr lang="en-US" dirty="0"/>
              <a:t>In this example, the `IReport` interface and the `</a:t>
            </a:r>
            <a:r>
              <a:rPr lang="en-US" dirty="0" err="1"/>
              <a:t>ReportGenerator</a:t>
            </a:r>
            <a:r>
              <a:rPr lang="en-US" dirty="0"/>
              <a:t>` class are examples of Speculative Generality. The design is overly abstract to handle multiple types of reports (</a:t>
            </a:r>
            <a:r>
              <a:rPr lang="en-US" dirty="0" err="1"/>
              <a:t>SalesReport</a:t>
            </a:r>
            <a:r>
              <a:rPr lang="en-US" dirty="0"/>
              <a:t> and </a:t>
            </a:r>
            <a:r>
              <a:rPr lang="en-US" dirty="0" err="1"/>
              <a:t>EmployeeReport</a:t>
            </a:r>
            <a:r>
              <a:rPr lang="en-US" dirty="0"/>
              <a:t>), even though there is no current requirement for this level of abstraction. This complexity adds unnecessary overhead without providing real benefits.</a:t>
            </a:r>
          </a:p>
          <a:p>
            <a:endParaRPr lang="en-US" dirty="0"/>
          </a:p>
          <a:p>
            <a:r>
              <a:rPr lang="en-US" dirty="0"/>
              <a:t>In a simpler design, the `</a:t>
            </a:r>
            <a:r>
              <a:rPr lang="en-US" dirty="0" err="1"/>
              <a:t>SalesReport</a:t>
            </a:r>
            <a:r>
              <a:rPr lang="en-US" dirty="0"/>
              <a:t>` and `</a:t>
            </a:r>
            <a:r>
              <a:rPr lang="en-US" dirty="0" err="1"/>
              <a:t>EmployeeReport</a:t>
            </a:r>
            <a:r>
              <a:rPr lang="en-US" dirty="0"/>
              <a:t>` classes could implement their own `</a:t>
            </a:r>
            <a:r>
              <a:rPr lang="en-US" dirty="0" err="1"/>
              <a:t>GenerateReport</a:t>
            </a:r>
            <a:r>
              <a:rPr lang="en-US" dirty="0"/>
              <a:t>` methods directly without an interface or a separate `</a:t>
            </a:r>
            <a:r>
              <a:rPr lang="en-US" dirty="0" err="1"/>
              <a:t>ReportGenerator</a:t>
            </a:r>
            <a:r>
              <a:rPr lang="en-US" dirty="0"/>
              <a:t>` class.</a:t>
            </a:r>
          </a:p>
          <a:p>
            <a:endParaRPr lang="en-US" dirty="0"/>
          </a:p>
          <a:p>
            <a:r>
              <a:rPr lang="en-US" dirty="0"/>
              <a:t>Would you like to move on to another code smell or explore a design pattern next?</a:t>
            </a:r>
          </a:p>
        </p:txBody>
      </p:sp>
      <p:sp>
        <p:nvSpPr>
          <p:cNvPr id="4" name="Slide Number Placeholder 3"/>
          <p:cNvSpPr>
            <a:spLocks noGrp="1"/>
          </p:cNvSpPr>
          <p:nvPr>
            <p:ph type="sldNum" sz="quarter" idx="5"/>
          </p:nvPr>
        </p:nvSpPr>
        <p:spPr/>
        <p:txBody>
          <a:bodyPr/>
          <a:lstStyle/>
          <a:p>
            <a:fld id="{119F5804-2D0A-254F-8DE1-D35221255C86}" type="slidenum">
              <a:rPr lang="en-US" smtClean="0"/>
              <a:t>12</a:t>
            </a:fld>
            <a:endParaRPr lang="en-US"/>
          </a:p>
        </p:txBody>
      </p:sp>
    </p:spTree>
    <p:extLst>
      <p:ext uri="{BB962C8B-B14F-4D97-AF65-F5344CB8AC3E}">
        <p14:creationId xmlns:p14="http://schemas.microsoft.com/office/powerpoint/2010/main" val="237168370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(9:55 - 10:00) 5 minutes</a:t>
            </a:r>
          </a:p>
          <a:p>
            <a:endParaRPr lang="en-US" dirty="0"/>
          </a:p>
          <a:p>
            <a:r>
              <a:rPr lang="en-US" dirty="0"/>
              <a:t>**One Sentence Summary**</a:t>
            </a:r>
          </a:p>
          <a:p>
            <a:r>
              <a:rPr lang="en-US" dirty="0"/>
              <a:t>- "Highlight the code smells of temporary fields and other common issues, explaining their impact on code quality and how to address them."</a:t>
            </a:r>
          </a:p>
          <a:p>
            <a:endParaRPr lang="en-US" dirty="0"/>
          </a:p>
          <a:p>
            <a:r>
              <a:rPr lang="en-US" dirty="0"/>
              <a:t>**Detailed Notes**:</a:t>
            </a:r>
          </a:p>
          <a:p>
            <a:r>
              <a:rPr lang="en-US" dirty="0"/>
              <a:t>- **Temporary Field**:</a:t>
            </a:r>
          </a:p>
          <a:p>
            <a:r>
              <a:rPr lang="en-US" dirty="0"/>
              <a:t>  - **Explanation**:</a:t>
            </a:r>
          </a:p>
          <a:p>
            <a:r>
              <a:rPr lang="en-US" dirty="0"/>
              <a:t>    - A temporary field is an instance variable that is only set or used in certain situations, which can indicate poor class design or cohesion.</a:t>
            </a:r>
          </a:p>
          <a:p>
            <a:r>
              <a:rPr lang="en-US" dirty="0"/>
              <a:t>  - **Example**:</a:t>
            </a:r>
          </a:p>
          <a:p>
            <a:r>
              <a:rPr lang="en-US" dirty="0"/>
              <a:t>    - "An instance variable in a class that is only set for specific methods or under certain conditions can be considered a temporary field."</a:t>
            </a:r>
          </a:p>
          <a:p>
            <a:r>
              <a:rPr lang="en-US" dirty="0"/>
              <a:t>  - **Refactoring Tips**:</a:t>
            </a:r>
          </a:p>
          <a:p>
            <a:r>
              <a:rPr lang="en-US" dirty="0"/>
              <a:t>    - Extract Class: Move the temporary field and related behavior to a new class where it makes sense.</a:t>
            </a:r>
          </a:p>
          <a:p>
            <a:r>
              <a:rPr lang="en-US" dirty="0"/>
              <a:t>    - Introduce Null Object: Use a Null Object pattern to handle the absence of values instead of conditional logic.</a:t>
            </a:r>
          </a:p>
          <a:p>
            <a:r>
              <a:rPr lang="en-US" dirty="0"/>
              <a:t>- **Other Common Code Smells**:</a:t>
            </a:r>
          </a:p>
          <a:p>
            <a:r>
              <a:rPr lang="en-US" dirty="0"/>
              <a:t>  - **Comments as Deodorant**:</a:t>
            </a:r>
          </a:p>
          <a:p>
            <a:r>
              <a:rPr lang="en-US" dirty="0"/>
              <a:t>    - **Explanation**:</a:t>
            </a:r>
          </a:p>
          <a:p>
            <a:r>
              <a:rPr lang="en-US" dirty="0"/>
              <a:t>      - Using comments to explain complex code instead of refactoring the code to be self-explanatory.</a:t>
            </a:r>
          </a:p>
          <a:p>
            <a:r>
              <a:rPr lang="en-US" dirty="0"/>
              <a:t>    - **Example**:</a:t>
            </a:r>
          </a:p>
          <a:p>
            <a:r>
              <a:rPr lang="en-US" dirty="0"/>
              <a:t>      - "A method with many comments explaining its logic indicates that the code should be refactored to be more readable."</a:t>
            </a:r>
          </a:p>
          <a:p>
            <a:r>
              <a:rPr lang="en-US" dirty="0"/>
              <a:t>    - **Refactoring Tips**:</a:t>
            </a:r>
          </a:p>
          <a:p>
            <a:r>
              <a:rPr lang="en-US" dirty="0"/>
              <a:t>      - Refactor the code to be self-explanatory, reducing the need for comments.</a:t>
            </a:r>
          </a:p>
          <a:p>
            <a:r>
              <a:rPr lang="en-US" dirty="0"/>
              <a:t>      - Use meaningful variable and method names.</a:t>
            </a:r>
          </a:p>
          <a:p>
            <a:r>
              <a:rPr lang="en-US" dirty="0"/>
              <a:t>  - **Inappropriate Intimacy**:</a:t>
            </a:r>
          </a:p>
          <a:p>
            <a:r>
              <a:rPr lang="en-US" dirty="0"/>
              <a:t>    - **Explanation**:</a:t>
            </a:r>
          </a:p>
          <a:p>
            <a:r>
              <a:rPr lang="en-US" dirty="0"/>
              <a:t>      - When one class is overly familiar with the internal details of another class, violating encapsulation.</a:t>
            </a:r>
          </a:p>
          <a:p>
            <a:r>
              <a:rPr lang="en-US" dirty="0"/>
              <a:t>    - **Example**:</a:t>
            </a:r>
          </a:p>
          <a:p>
            <a:r>
              <a:rPr lang="en-US" dirty="0"/>
              <a:t>      - "A class that directly accesses the private fields or methods of another class is exhibiting inappropriate intimacy."</a:t>
            </a:r>
          </a:p>
          <a:p>
            <a:r>
              <a:rPr lang="en-US" dirty="0"/>
              <a:t>    - **Refactoring Tips**:</a:t>
            </a:r>
          </a:p>
          <a:p>
            <a:r>
              <a:rPr lang="en-US" dirty="0"/>
              <a:t>      - Move methods to the class they are overly familiar with.</a:t>
            </a:r>
          </a:p>
          <a:p>
            <a:r>
              <a:rPr lang="en-US" dirty="0"/>
              <a:t>      - Use proper accessors and encapsulation.</a:t>
            </a:r>
          </a:p>
          <a:p>
            <a:endParaRPr lang="en-US" dirty="0"/>
          </a:p>
          <a:p>
            <a:r>
              <a:rPr lang="en-US" dirty="0"/>
              <a:t>**Background Information**:</a:t>
            </a:r>
          </a:p>
          <a:p>
            <a:r>
              <a:rPr lang="en-US" dirty="0"/>
              <a:t>- **Temporary Field and Other Code Smells**:</a:t>
            </a:r>
          </a:p>
          <a:p>
            <a:r>
              <a:rPr lang="en-US" dirty="0"/>
              <a:t>  - Temporary fields can lead to bloated and less cohesive classes. Other code smells like comments as deodorant and inappropriate intimacy point to deeper design issues that need to be addressed for better maintainability.</a:t>
            </a:r>
          </a:p>
          <a:p>
            <a:endParaRPr lang="en-US" dirty="0"/>
          </a:p>
          <a:p>
            <a:r>
              <a:rPr lang="en-US" dirty="0"/>
              <a:t>**Example**:</a:t>
            </a:r>
          </a:p>
          <a:p>
            <a:r>
              <a:rPr lang="en-US" dirty="0"/>
              <a:t>- **Real-world Scenario**:</a:t>
            </a:r>
          </a:p>
          <a:p>
            <a:r>
              <a:rPr lang="en-US" dirty="0"/>
              <a:t>  - "In one of our projects, we had a `</a:t>
            </a:r>
            <a:r>
              <a:rPr lang="en-US" dirty="0" err="1"/>
              <a:t>ReportGenerator</a:t>
            </a:r>
            <a:r>
              <a:rPr lang="en-US" dirty="0"/>
              <a:t>` class with a `</a:t>
            </a:r>
            <a:r>
              <a:rPr lang="en-US" dirty="0" err="1"/>
              <a:t>temporaryData</a:t>
            </a:r>
            <a:r>
              <a:rPr lang="en-US" dirty="0"/>
              <a:t>` field that was only used by specific report types. We extracted this field and related methods into a new `</a:t>
            </a:r>
            <a:r>
              <a:rPr lang="en-US" dirty="0" err="1"/>
              <a:t>SpecialReportGenerator</a:t>
            </a:r>
            <a:r>
              <a:rPr lang="en-US" dirty="0"/>
              <a:t>` class. Additionally, we found several classes with inappropriate intimacy, where private fields were accessed directly, and refactored these to use proper encapsulation techniques."</a:t>
            </a:r>
          </a:p>
        </p:txBody>
      </p:sp>
      <p:sp>
        <p:nvSpPr>
          <p:cNvPr id="4" name="Slide Number Placeholder 3"/>
          <p:cNvSpPr>
            <a:spLocks noGrp="1"/>
          </p:cNvSpPr>
          <p:nvPr>
            <p:ph type="sldNum" sz="quarter" idx="5"/>
          </p:nvPr>
        </p:nvSpPr>
        <p:spPr/>
        <p:txBody>
          <a:bodyPr/>
          <a:lstStyle/>
          <a:p>
            <a:fld id="{119F5804-2D0A-254F-8DE1-D35221255C86}" type="slidenum">
              <a:rPr lang="en-US" smtClean="0"/>
              <a:t>13</a:t>
            </a:fld>
            <a:endParaRPr lang="en-US"/>
          </a:p>
        </p:txBody>
      </p:sp>
    </p:spTree>
    <p:extLst>
      <p:ext uri="{BB962C8B-B14F-4D97-AF65-F5344CB8AC3E}">
        <p14:creationId xmlns:p14="http://schemas.microsoft.com/office/powerpoint/2010/main" val="92502371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Temporary Field</a:t>
            </a:r>
          </a:p>
          <a:p>
            <a:endParaRPr lang="en-US" dirty="0"/>
          </a:p>
          <a:p>
            <a:r>
              <a:rPr lang="en-US" dirty="0"/>
              <a:t>In this example, the `Loan` class has a temporary field `_</a:t>
            </a:r>
            <a:r>
              <a:rPr lang="en-US" dirty="0" err="1"/>
              <a:t>specialRate</a:t>
            </a:r>
            <a:r>
              <a:rPr lang="en-US" dirty="0"/>
              <a:t>` that is only used when a special rate is applied. This field complicates the class because it introduces conditional logic in the `</a:t>
            </a:r>
            <a:r>
              <a:rPr lang="en-US" dirty="0" err="1"/>
              <a:t>CalculateInterest</a:t>
            </a:r>
            <a:r>
              <a:rPr lang="en-US" dirty="0"/>
              <a:t>` method to handle whether `_</a:t>
            </a:r>
            <a:r>
              <a:rPr lang="en-US" dirty="0" err="1"/>
              <a:t>specialRate</a:t>
            </a:r>
            <a:r>
              <a:rPr lang="en-US" dirty="0"/>
              <a:t>` is set.</a:t>
            </a:r>
          </a:p>
          <a:p>
            <a:endParaRPr lang="en-US" dirty="0"/>
          </a:p>
          <a:p>
            <a:r>
              <a:rPr lang="en-US" dirty="0"/>
              <a:t>A more straightforward approach could involve using a method parameter or a different class for loans with special rates.</a:t>
            </a:r>
          </a:p>
          <a:p>
            <a:endParaRPr lang="en-US" dirty="0"/>
          </a:p>
          <a:p>
            <a:endParaRPr lang="en-US" dirty="0"/>
          </a:p>
          <a:p>
            <a:r>
              <a:rPr lang="en-US" dirty="0"/>
              <a:t>## Example of Comments as Deodorant</a:t>
            </a:r>
          </a:p>
          <a:p>
            <a:endParaRPr lang="en-US" dirty="0"/>
          </a:p>
          <a:p>
            <a:r>
              <a:rPr lang="en-US" dirty="0"/>
              <a:t>In this example, comments are used to explain what each section of the `</a:t>
            </a:r>
            <a:r>
              <a:rPr lang="en-US" dirty="0" err="1"/>
              <a:t>ProcessOrder</a:t>
            </a:r>
            <a:r>
              <a:rPr lang="en-US" dirty="0"/>
              <a:t>` method does. While the comments provide clarity, the code itself could be refactored to be self-explanatory, reducing the need for comments.</a:t>
            </a:r>
          </a:p>
          <a:p>
            <a:endParaRPr lang="en-US" dirty="0"/>
          </a:p>
          <a:p>
            <a:endParaRPr lang="en-US" dirty="0"/>
          </a:p>
          <a:p>
            <a:r>
              <a:rPr lang="en-US" dirty="0"/>
              <a:t>## Example of Inappropriate Intimacy</a:t>
            </a:r>
          </a:p>
          <a:p>
            <a:endParaRPr lang="en-US" dirty="0"/>
          </a:p>
          <a:p>
            <a:r>
              <a:rPr lang="en-US" dirty="0"/>
              <a:t>Inappropriate Intimacy is a code smell where two classes are too familiar with each other's internal details. This can lead to a high degree of coupling, making the code difficult to maintain and change.</a:t>
            </a:r>
          </a:p>
          <a:p>
            <a:endParaRPr lang="en-US" dirty="0"/>
          </a:p>
          <a:p>
            <a:endParaRPr lang="en-US" dirty="0"/>
          </a:p>
          <a:p>
            <a:r>
              <a:rPr lang="en-US" dirty="0"/>
              <a:t>## Example of Inappropriate Intimacy</a:t>
            </a:r>
          </a:p>
          <a:p>
            <a:endParaRPr lang="en-US" dirty="0"/>
          </a:p>
          <a:p>
            <a:r>
              <a:rPr lang="en-US" dirty="0"/>
              <a:t>In this example, the `</a:t>
            </a:r>
            <a:r>
              <a:rPr lang="en-US" dirty="0" err="1"/>
              <a:t>CustomerService</a:t>
            </a:r>
            <a:r>
              <a:rPr lang="en-US" dirty="0"/>
              <a:t>` class accesses the `Orders` property of the `Customer` class directly, which means it knows too much about the internal structure of `Customer`. This is a sign of Inappropriate Intimacy.</a:t>
            </a:r>
          </a:p>
          <a:p>
            <a:endParaRPr lang="en-US" dirty="0"/>
          </a:p>
          <a:p>
            <a:r>
              <a:rPr lang="en-US" dirty="0"/>
              <a:t>To address this, you could encapsulate the behavior within the `Customer` class itself, or use methods to expose necessary information in a controlled way.</a:t>
            </a:r>
          </a:p>
          <a:p>
            <a:endParaRPr lang="en-US" dirty="0"/>
          </a:p>
        </p:txBody>
      </p:sp>
      <p:sp>
        <p:nvSpPr>
          <p:cNvPr id="4" name="Slide Number Placeholder 3"/>
          <p:cNvSpPr>
            <a:spLocks noGrp="1"/>
          </p:cNvSpPr>
          <p:nvPr>
            <p:ph type="sldNum" sz="quarter" idx="5"/>
          </p:nvPr>
        </p:nvSpPr>
        <p:spPr/>
        <p:txBody>
          <a:bodyPr/>
          <a:lstStyle/>
          <a:p>
            <a:fld id="{119F5804-2D0A-254F-8DE1-D35221255C86}" type="slidenum">
              <a:rPr lang="en-US" smtClean="0"/>
              <a:t>14</a:t>
            </a:fld>
            <a:endParaRPr lang="en-US"/>
          </a:p>
        </p:txBody>
      </p:sp>
    </p:spTree>
    <p:extLst>
      <p:ext uri="{BB962C8B-B14F-4D97-AF65-F5344CB8AC3E}">
        <p14:creationId xmlns:p14="http://schemas.microsoft.com/office/powerpoint/2010/main" val="366456659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(10:00 - 10:07) 7 minutes</a:t>
            </a:r>
          </a:p>
          <a:p>
            <a:endParaRPr lang="en-US" dirty="0"/>
          </a:p>
          <a:p>
            <a:r>
              <a:rPr lang="en-US" dirty="0"/>
              <a:t>**One Sentence Summary**</a:t>
            </a:r>
          </a:p>
          <a:p>
            <a:r>
              <a:rPr lang="en-US" dirty="0"/>
              <a:t>- "Introduce the Boy Scout Rule, explaining its significance in maintaining code quality through small, continuous improvements."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Emphasize the importance of continuous improvement in code quality</a:t>
            </a:r>
          </a:p>
          <a:p>
            <a:endParaRPr lang="en-US" dirty="0"/>
          </a:p>
          <a:p>
            <a:r>
              <a:rPr lang="en-US" dirty="0"/>
              <a:t>**Detailed Notes**:</a:t>
            </a:r>
          </a:p>
          <a:p>
            <a:r>
              <a:rPr lang="en-US" dirty="0"/>
              <a:t>- **Objective**:</a:t>
            </a:r>
          </a:p>
          <a:p>
            <a:r>
              <a:rPr lang="en-US" dirty="0"/>
              <a:t>  - **Explanation**:</a:t>
            </a:r>
          </a:p>
          <a:p>
            <a:r>
              <a:rPr lang="en-US" dirty="0"/>
              <a:t>    - Emphasize the importance of continuously improving code quality by making small, incremental changes.</a:t>
            </a:r>
          </a:p>
          <a:p>
            <a:r>
              <a:rPr lang="en-US" dirty="0"/>
              <a:t>  - **Example**:</a:t>
            </a:r>
          </a:p>
          <a:p>
            <a:r>
              <a:rPr lang="en-US" dirty="0"/>
              <a:t>    - "The Boy Scout Rule encourages us to leave the codebase better than we found it, ensuring long-term maintainability and reducing technical debt."</a:t>
            </a:r>
          </a:p>
          <a:p>
            <a:r>
              <a:rPr lang="en-US" dirty="0"/>
              <a:t>- **Concept**:</a:t>
            </a:r>
          </a:p>
          <a:p>
            <a:r>
              <a:rPr lang="en-US" dirty="0"/>
              <a:t>  - **The Boy Scout Rule: "Always leave the code cleaner than you found it."**:</a:t>
            </a:r>
          </a:p>
          <a:p>
            <a:r>
              <a:rPr lang="en-US" dirty="0"/>
              <a:t>    - **Explanation**:</a:t>
            </a:r>
          </a:p>
          <a:p>
            <a:r>
              <a:rPr lang="en-US" dirty="0"/>
              <a:t>      - This rule advocates for making small improvements to the code whenever we make changes, even if it's not related to the immediate task.</a:t>
            </a:r>
          </a:p>
          <a:p>
            <a:r>
              <a:rPr lang="en-US" dirty="0"/>
              <a:t>    - **Example**:</a:t>
            </a:r>
          </a:p>
          <a:p>
            <a:r>
              <a:rPr lang="en-US" dirty="0"/>
              <a:t>      - "If you notice a poorly named variable while fixing a bug, take a moment to rename it to something more meaningful, even if it's not directly related to the bug fix."</a:t>
            </a:r>
          </a:p>
          <a:p>
            <a:r>
              <a:rPr lang="en-US" dirty="0"/>
              <a:t>  - **Importance of Small, Incremental Improvements to Prevent Code Decay**:</a:t>
            </a:r>
          </a:p>
          <a:p>
            <a:r>
              <a:rPr lang="en-US" dirty="0"/>
              <a:t>    - **Explanation**:</a:t>
            </a:r>
          </a:p>
          <a:p>
            <a:r>
              <a:rPr lang="en-US" dirty="0"/>
              <a:t>      - Small, consistent improvements prevent the code from deteriorating over time, making it easier to maintain and extend.</a:t>
            </a:r>
          </a:p>
          <a:p>
            <a:r>
              <a:rPr lang="en-US" dirty="0"/>
              <a:t>    - **Example**:</a:t>
            </a:r>
          </a:p>
          <a:p>
            <a:r>
              <a:rPr lang="en-US" dirty="0"/>
              <a:t>      - "Regularly refactoring small parts of the code can prevent the accumulation of technical debt and keep the codebase clean and manageable."</a:t>
            </a:r>
          </a:p>
          <a:p>
            <a:r>
              <a:rPr lang="en-US" dirty="0"/>
              <a:t>- **Discussion**:</a:t>
            </a:r>
          </a:p>
          <a:p>
            <a:r>
              <a:rPr lang="en-US" dirty="0"/>
              <a:t>  - **Examples of Applying the Boy Scout Rule in Daily Coding Practices**:</a:t>
            </a:r>
          </a:p>
          <a:p>
            <a:r>
              <a:rPr lang="en-US" dirty="0"/>
              <a:t>    - **Explanation**:</a:t>
            </a:r>
          </a:p>
          <a:p>
            <a:r>
              <a:rPr lang="en-US" dirty="0"/>
              <a:t>      - Share practical examples of how to apply the Boy Scout Rule in daily development tasks.</a:t>
            </a:r>
          </a:p>
          <a:p>
            <a:r>
              <a:rPr lang="en-US" dirty="0"/>
              <a:t>    - **Example**:</a:t>
            </a:r>
          </a:p>
          <a:p>
            <a:r>
              <a:rPr lang="en-US" dirty="0"/>
              <a:t>      - "While working on a feature, if you encounter a method that could be broken down into smaller, more focused methods, take the time to refactor it. This improves readability and maintainability."</a:t>
            </a:r>
          </a:p>
          <a:p>
            <a:r>
              <a:rPr lang="en-US" dirty="0"/>
              <a:t>  - **Benefits of Consistent, Small </a:t>
            </a:r>
            <a:r>
              <a:rPr lang="en-US" dirty="0" err="1"/>
              <a:t>Refactorings</a:t>
            </a:r>
            <a:r>
              <a:rPr lang="en-US" dirty="0"/>
              <a:t> Over Time**:</a:t>
            </a:r>
          </a:p>
          <a:p>
            <a:r>
              <a:rPr lang="en-US" dirty="0"/>
              <a:t>    - **Explanation**:</a:t>
            </a:r>
          </a:p>
          <a:p>
            <a:r>
              <a:rPr lang="en-US" dirty="0"/>
              <a:t>      - Highlight the long-term benefits of applying the Boy Scout Rule, such as reduced technical debt and improved code quality.</a:t>
            </a:r>
          </a:p>
          <a:p>
            <a:r>
              <a:rPr lang="en-US" dirty="0"/>
              <a:t>    - **Example**:</a:t>
            </a:r>
          </a:p>
          <a:p>
            <a:r>
              <a:rPr lang="en-US" dirty="0"/>
              <a:t>      - "Over time, consistent application of the Boy Scout Rule leads to a cleaner, more maintainable codebase. This reduces the risk of bugs and makes it easier to add new features."</a:t>
            </a:r>
          </a:p>
          <a:p>
            <a:endParaRPr lang="en-US" dirty="0"/>
          </a:p>
          <a:p>
            <a:r>
              <a:rPr lang="en-US" dirty="0"/>
              <a:t>**Background Information**:</a:t>
            </a:r>
          </a:p>
          <a:p>
            <a:r>
              <a:rPr lang="en-US" dirty="0"/>
              <a:t>- **The Boy Scout Rule**:</a:t>
            </a:r>
          </a:p>
          <a:p>
            <a:r>
              <a:rPr lang="en-US" dirty="0"/>
              <a:t>  - Coined by Robert C. Martin (Uncle Bob), the Boy Scout Rule is a principle that encourages developers to continuously improve the code they work on. It's based on the idea that leaving the codebase slightly better with each change prevents long-term code rot and technical debt.</a:t>
            </a:r>
          </a:p>
          <a:p>
            <a:endParaRPr lang="en-US" dirty="0"/>
          </a:p>
          <a:p>
            <a:r>
              <a:rPr lang="en-US" dirty="0"/>
              <a:t>**Example**:</a:t>
            </a:r>
          </a:p>
          <a:p>
            <a:r>
              <a:rPr lang="en-US" dirty="0"/>
              <a:t>- **Real-world Scenario**:</a:t>
            </a:r>
          </a:p>
          <a:p>
            <a:r>
              <a:rPr lang="en-US" dirty="0"/>
              <a:t>  - "In a project, we noticed that applying the Boy Scout Rule consistently helped us maintain a high-quality codebase. Small changes like renaming variables, breaking down large methods, and improving comments made a significant difference over time. This practice reduced the occurrence of bugs and made the code easier to understand and modify."</a:t>
            </a:r>
          </a:p>
        </p:txBody>
      </p:sp>
      <p:sp>
        <p:nvSpPr>
          <p:cNvPr id="4" name="Slide Number Placeholder 3"/>
          <p:cNvSpPr>
            <a:spLocks noGrp="1"/>
          </p:cNvSpPr>
          <p:nvPr>
            <p:ph type="sldNum" sz="quarter" idx="5"/>
          </p:nvPr>
        </p:nvSpPr>
        <p:spPr/>
        <p:txBody>
          <a:bodyPr/>
          <a:lstStyle/>
          <a:p>
            <a:fld id="{119F5804-2D0A-254F-8DE1-D35221255C86}" type="slidenum">
              <a:rPr lang="en-US" smtClean="0"/>
              <a:t>15</a:t>
            </a:fld>
            <a:endParaRPr lang="en-US"/>
          </a:p>
        </p:txBody>
      </p:sp>
    </p:spTree>
    <p:extLst>
      <p:ext uri="{BB962C8B-B14F-4D97-AF65-F5344CB8AC3E}">
        <p14:creationId xmlns:p14="http://schemas.microsoft.com/office/powerpoint/2010/main" val="340578564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(10:07 - 10:15) 8 minutes</a:t>
            </a:r>
          </a:p>
          <a:p>
            <a:endParaRPr lang="en-US" dirty="0"/>
          </a:p>
          <a:p>
            <a:r>
              <a:rPr lang="en-US" dirty="0"/>
              <a:t>**One Sentence Summary**</a:t>
            </a:r>
          </a:p>
          <a:p>
            <a:r>
              <a:rPr lang="en-US" dirty="0"/>
              <a:t>- "Introduce the two-step approach of 'Make the Change Easy, Then Make the Easy Change,' explaining how it simplifies refactoring and feature addition."</a:t>
            </a:r>
          </a:p>
          <a:p>
            <a:endParaRPr lang="en-US" dirty="0"/>
          </a:p>
          <a:p>
            <a:r>
              <a:rPr lang="en-US" dirty="0"/>
              <a:t>**Detailed Notes**:</a:t>
            </a:r>
          </a:p>
          <a:p>
            <a:r>
              <a:rPr lang="en-US" dirty="0"/>
              <a:t>- **Objective**:</a:t>
            </a:r>
          </a:p>
          <a:p>
            <a:r>
              <a:rPr lang="en-US" dirty="0"/>
              <a:t>  - **Explanation**:</a:t>
            </a:r>
          </a:p>
          <a:p>
            <a:r>
              <a:rPr lang="en-US" dirty="0"/>
              <a:t>    - Emphasize the importance of preparing the codebase before implementing new changes or features. This two-step approach ensures changes are easier and less risky to implement.</a:t>
            </a:r>
          </a:p>
          <a:p>
            <a:r>
              <a:rPr lang="en-US" dirty="0"/>
              <a:t>  - **Example**:</a:t>
            </a:r>
          </a:p>
          <a:p>
            <a:r>
              <a:rPr lang="en-US" dirty="0"/>
              <a:t>    - "Before adding a new feature, refactor the code to simplify the addition. This preparation step minimizes the risk of introducing bugs."</a:t>
            </a:r>
          </a:p>
          <a:p>
            <a:r>
              <a:rPr lang="en-US" dirty="0"/>
              <a:t>- **Concept**:</a:t>
            </a:r>
          </a:p>
          <a:p>
            <a:r>
              <a:rPr lang="en-US" dirty="0"/>
              <a:t>  - **"Make the Change Easy": Refactor the Code to Make It Easier to Implement Changes**:</a:t>
            </a:r>
          </a:p>
          <a:p>
            <a:r>
              <a:rPr lang="en-US" dirty="0"/>
              <a:t>    - **Explanation**:</a:t>
            </a:r>
          </a:p>
          <a:p>
            <a:r>
              <a:rPr lang="en-US" dirty="0"/>
              <a:t>      - The first step involves refactoring the existing code to simplify the implementation of new features or changes.</a:t>
            </a:r>
          </a:p>
          <a:p>
            <a:r>
              <a:rPr lang="en-US" dirty="0"/>
              <a:t>    - **Example**:</a:t>
            </a:r>
          </a:p>
          <a:p>
            <a:r>
              <a:rPr lang="en-US" dirty="0"/>
              <a:t>      - "If you need to add a new payment method to a checkout system, first refactor the existing payment processing code to make it more modular and extendable."</a:t>
            </a:r>
          </a:p>
          <a:p>
            <a:r>
              <a:rPr lang="en-US" dirty="0"/>
              <a:t>  - **"Then Make the Easy Change": Implement the Actual Change After Preparing the Code**:</a:t>
            </a:r>
          </a:p>
          <a:p>
            <a:r>
              <a:rPr lang="en-US" dirty="0"/>
              <a:t>    - **Explanation**:</a:t>
            </a:r>
          </a:p>
          <a:p>
            <a:r>
              <a:rPr lang="en-US" dirty="0"/>
              <a:t>      - Once the code is prepared and refactored, the actual change or feature addition can be implemented more easily and with fewer risks.</a:t>
            </a:r>
          </a:p>
          <a:p>
            <a:r>
              <a:rPr lang="en-US" dirty="0"/>
              <a:t>    - **Example**:</a:t>
            </a:r>
          </a:p>
          <a:p>
            <a:r>
              <a:rPr lang="en-US" dirty="0"/>
              <a:t>      - "After refactoring the payment processing code, adding the new payment method becomes a straightforward task, reducing the likelihood of errors."</a:t>
            </a:r>
          </a:p>
          <a:p>
            <a:r>
              <a:rPr lang="en-US" dirty="0"/>
              <a:t>- **Discussion**:</a:t>
            </a:r>
          </a:p>
          <a:p>
            <a:r>
              <a:rPr lang="en-US" dirty="0"/>
              <a:t>  - **Examples of Breaking Down Complex Changes into Manageable Steps**:</a:t>
            </a:r>
          </a:p>
          <a:p>
            <a:r>
              <a:rPr lang="en-US" dirty="0"/>
              <a:t>    - **Explanation**:</a:t>
            </a:r>
          </a:p>
          <a:p>
            <a:r>
              <a:rPr lang="en-US" dirty="0"/>
              <a:t>      - Share practical examples of how to break down complex changes into smaller, more manageable steps.</a:t>
            </a:r>
          </a:p>
          <a:p>
            <a:r>
              <a:rPr lang="en-US" dirty="0"/>
              <a:t>    - **Example**:</a:t>
            </a:r>
          </a:p>
          <a:p>
            <a:r>
              <a:rPr lang="en-US" dirty="0"/>
              <a:t>      - "When implementing a new feature that requires significant changes to the database schema, start by refactoring the data access layer to decouple it from the rest of the application. This makes the subsequent schema changes easier to manage."</a:t>
            </a:r>
          </a:p>
          <a:p>
            <a:r>
              <a:rPr lang="en-US" dirty="0"/>
              <a:t>  - **How This Approach Minimizes Risks and Improves Code Maintainability**:</a:t>
            </a:r>
          </a:p>
          <a:p>
            <a:r>
              <a:rPr lang="en-US" dirty="0"/>
              <a:t>    - **Explanation**:</a:t>
            </a:r>
          </a:p>
          <a:p>
            <a:r>
              <a:rPr lang="en-US" dirty="0"/>
              <a:t>      - Highlight the benefits of this approach, such as reduced risk of introducing bugs and improved maintainability of the codebase.</a:t>
            </a:r>
          </a:p>
          <a:p>
            <a:r>
              <a:rPr lang="en-US" dirty="0"/>
              <a:t>    - **Example**:</a:t>
            </a:r>
          </a:p>
          <a:p>
            <a:r>
              <a:rPr lang="en-US" dirty="0"/>
              <a:t>      - "By making the codebase more modular and decoupled before implementing changes, you reduce the risk of cascading failures and make future maintenance easier."</a:t>
            </a:r>
          </a:p>
          <a:p>
            <a:endParaRPr lang="en-US" dirty="0"/>
          </a:p>
          <a:p>
            <a:r>
              <a:rPr lang="en-US" dirty="0"/>
              <a:t>**Background Information**:</a:t>
            </a:r>
          </a:p>
          <a:p>
            <a:r>
              <a:rPr lang="en-US" dirty="0"/>
              <a:t>- **Make the Change Easy, Then Make the Easy Change**:</a:t>
            </a:r>
          </a:p>
          <a:p>
            <a:r>
              <a:rPr lang="en-US" dirty="0"/>
              <a:t>  - This principle is a key part of effective refactoring and agile development. It emphasizes the importance of preparing the codebase for changes to ensure that the actual changes are easy and low-risk to implement.</a:t>
            </a:r>
          </a:p>
          <a:p>
            <a:endParaRPr lang="en-US" dirty="0"/>
          </a:p>
          <a:p>
            <a:r>
              <a:rPr lang="en-US" dirty="0"/>
              <a:t>**Example**:</a:t>
            </a:r>
          </a:p>
          <a:p>
            <a:r>
              <a:rPr lang="en-US" dirty="0"/>
              <a:t>- **Real-world Scenario**:</a:t>
            </a:r>
          </a:p>
          <a:p>
            <a:r>
              <a:rPr lang="en-US" dirty="0"/>
              <a:t>  - "In a project, we needed to add a new reporting feature that required accessing data from multiple sources. First, we refactored the data access layer to be more flexible and modular. This made it much easier to integrate the new data sources and implement the reporting feature without disrupting the existing codebase."</a:t>
            </a:r>
          </a:p>
        </p:txBody>
      </p:sp>
      <p:sp>
        <p:nvSpPr>
          <p:cNvPr id="4" name="Slide Number Placeholder 3"/>
          <p:cNvSpPr>
            <a:spLocks noGrp="1"/>
          </p:cNvSpPr>
          <p:nvPr>
            <p:ph type="sldNum" sz="quarter" idx="5"/>
          </p:nvPr>
        </p:nvSpPr>
        <p:spPr/>
        <p:txBody>
          <a:bodyPr/>
          <a:lstStyle/>
          <a:p>
            <a:fld id="{119F5804-2D0A-254F-8DE1-D35221255C86}" type="slidenum">
              <a:rPr lang="en-US" smtClean="0"/>
              <a:t>16</a:t>
            </a:fld>
            <a:endParaRPr lang="en-US"/>
          </a:p>
        </p:txBody>
      </p:sp>
    </p:spTree>
    <p:extLst>
      <p:ext uri="{BB962C8B-B14F-4D97-AF65-F5344CB8AC3E}">
        <p14:creationId xmlns:p14="http://schemas.microsoft.com/office/powerpoint/2010/main" val="2176116645"/>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(10:15 - 10:30) 15 minutes</a:t>
            </a:r>
          </a:p>
          <a:p>
            <a:endParaRPr lang="en-US" dirty="0"/>
          </a:p>
          <a:p>
            <a:endParaRPr lang="en-US" dirty="0"/>
          </a:p>
          <a:p>
            <a:r>
              <a:rPr lang="en-US" dirty="0"/>
              <a:t>#### Bullet Points:</a:t>
            </a:r>
          </a:p>
          <a:p>
            <a:r>
              <a:rPr lang="en-US" dirty="0"/>
              <a:t>- Overview of the Gilded Rose problem</a:t>
            </a:r>
          </a:p>
          <a:p>
            <a:r>
              <a:rPr lang="en-US" dirty="0"/>
              <a:t>  - Maintain and refactor a piece of legacy code while adding new features</a:t>
            </a:r>
          </a:p>
          <a:p>
            <a:r>
              <a:rPr lang="en-US" dirty="0"/>
              <a:t>  - Emphasis on understanding and improving existing code without breaking it</a:t>
            </a:r>
          </a:p>
          <a:p>
            <a:r>
              <a:rPr lang="en-US" dirty="0"/>
              <a:t>- Importance of this kata for practicing TDD and refactoring techniques</a:t>
            </a:r>
          </a:p>
          <a:p>
            <a:endParaRPr lang="en-US" dirty="0"/>
          </a:p>
          <a:p>
            <a:r>
              <a:rPr lang="en-US" dirty="0"/>
              <a:t>#### Presenter Notes:</a:t>
            </a:r>
          </a:p>
          <a:p>
            <a:endParaRPr lang="en-US" dirty="0"/>
          </a:p>
          <a:p>
            <a:r>
              <a:rPr lang="en-US" dirty="0"/>
              <a:t>**One Sentence Summary**</a:t>
            </a:r>
          </a:p>
          <a:p>
            <a:r>
              <a:rPr lang="en-US" dirty="0"/>
              <a:t>- "Introduce the Gilded Rose Kata, explaining its significance in practicing TDD and refactoring techniques while working with legacy code."</a:t>
            </a:r>
          </a:p>
          <a:p>
            <a:endParaRPr lang="en-US" dirty="0"/>
          </a:p>
          <a:p>
            <a:r>
              <a:rPr lang="en-US" dirty="0"/>
              <a:t>**Detailed Notes**:</a:t>
            </a:r>
          </a:p>
          <a:p>
            <a:r>
              <a:rPr lang="en-US" dirty="0"/>
              <a:t>- **Overview of the Gilded Rose Problem**:</a:t>
            </a:r>
          </a:p>
          <a:p>
            <a:r>
              <a:rPr lang="en-US" dirty="0"/>
              <a:t>  - **Explanation**:</a:t>
            </a:r>
          </a:p>
          <a:p>
            <a:r>
              <a:rPr lang="en-US" dirty="0"/>
              <a:t>    - The Gilded Rose Kata is a common coding exercise that involves maintaining and refactoring a piece of legacy code while adding new features. It simulates a real-world scenario where developers must improve existing code without introducing bugs.</a:t>
            </a:r>
          </a:p>
          <a:p>
            <a:r>
              <a:rPr lang="en-US" dirty="0"/>
              <a:t>  - **Example**:</a:t>
            </a:r>
          </a:p>
          <a:p>
            <a:r>
              <a:rPr lang="en-US" dirty="0"/>
              <a:t>    - "The Gilded Rose Kata involves a shop that sells various items, each with specific behaviors as they age. Your task is to add new functionality while ensuring the existing code continues to work correctly."</a:t>
            </a:r>
          </a:p>
          <a:p>
            <a:r>
              <a:rPr lang="en-US" dirty="0"/>
              <a:t>  - **Emphasis on Understanding and Improving Existing Code Without Breaking It**:</a:t>
            </a:r>
          </a:p>
          <a:p>
            <a:r>
              <a:rPr lang="en-US" dirty="0"/>
              <a:t>    - **Explanation**:</a:t>
            </a:r>
          </a:p>
          <a:p>
            <a:r>
              <a:rPr lang="en-US" dirty="0"/>
              <a:t>      - The kata emphasizes the importance of thoroughly understanding the existing codebase before making changes. This includes identifying potential areas for improvement and ensuring that new features do not break existing functionality.</a:t>
            </a:r>
          </a:p>
          <a:p>
            <a:r>
              <a:rPr lang="en-US" dirty="0"/>
              <a:t>    - **Example**:</a:t>
            </a:r>
          </a:p>
          <a:p>
            <a:r>
              <a:rPr lang="en-US" dirty="0"/>
              <a:t>      - "Before adding new items with special behaviors, you need to understand how the current items are processed and ensure your changes do not disrupt this processing."</a:t>
            </a:r>
          </a:p>
          <a:p>
            <a:r>
              <a:rPr lang="en-US" dirty="0"/>
              <a:t>- **Importance of This Kata for Practicing TDD and Refactoring Techniques**:</a:t>
            </a:r>
          </a:p>
          <a:p>
            <a:r>
              <a:rPr lang="en-US" dirty="0"/>
              <a:t>  - **Explanation**:</a:t>
            </a:r>
          </a:p>
          <a:p>
            <a:r>
              <a:rPr lang="en-US" dirty="0"/>
              <a:t>    - The Gilded Rose Kata is valuable for practicing TDD because it requires writing tests for existing code and new features. It also provides an opportunity to apply refactoring techniques to improve code quality.</a:t>
            </a:r>
          </a:p>
          <a:p>
            <a:r>
              <a:rPr lang="en-US" dirty="0"/>
              <a:t>  - **Example**:</a:t>
            </a:r>
          </a:p>
          <a:p>
            <a:r>
              <a:rPr lang="en-US" dirty="0"/>
              <a:t>    - "By writing tests for the existing functionality, you can confidently refactor the code and add new features, knowing that your tests will catch any issues introduced by the changes."</a:t>
            </a:r>
          </a:p>
          <a:p>
            <a:endParaRPr lang="en-US" dirty="0"/>
          </a:p>
          <a:p>
            <a:r>
              <a:rPr lang="en-US" dirty="0"/>
              <a:t>**Background Information**:</a:t>
            </a:r>
          </a:p>
          <a:p>
            <a:r>
              <a:rPr lang="en-US" dirty="0"/>
              <a:t>- **The Gilded Rose Kata**:</a:t>
            </a:r>
          </a:p>
          <a:p>
            <a:r>
              <a:rPr lang="en-US" dirty="0"/>
              <a:t>  - The Gilded Rose Kata was created by Terry Hughes and popularized by Emily Bache. It's a well-known exercise in the software development community for practicing refactoring and adding features to a legacy codebase.</a:t>
            </a:r>
          </a:p>
          <a:p>
            <a:r>
              <a:rPr lang="en-US" dirty="0"/>
              <a:t>  - The exercise helps developers improve their skills in understanding and modifying existing code, writing tests, and applying TDD principles.</a:t>
            </a:r>
          </a:p>
          <a:p>
            <a:endParaRPr lang="en-US" dirty="0"/>
          </a:p>
          <a:p>
            <a:r>
              <a:rPr lang="en-US" dirty="0"/>
              <a:t>**Example**:</a:t>
            </a:r>
          </a:p>
          <a:p>
            <a:r>
              <a:rPr lang="en-US" dirty="0"/>
              <a:t>- **Real-world Scenario**:</a:t>
            </a:r>
          </a:p>
          <a:p>
            <a:r>
              <a:rPr lang="en-US" dirty="0"/>
              <a:t>  - "In a project, we had to add new product types to an existing e-commerce system. Before making any changes, we wrote tests for the current functionality to ensure we understood how the system worked. This allowed us to confidently refactor the code and add new features without introducing bugs."</a:t>
            </a:r>
          </a:p>
        </p:txBody>
      </p:sp>
      <p:sp>
        <p:nvSpPr>
          <p:cNvPr id="4" name="Slide Number Placeholder 3"/>
          <p:cNvSpPr>
            <a:spLocks noGrp="1"/>
          </p:cNvSpPr>
          <p:nvPr>
            <p:ph type="sldNum" sz="quarter" idx="5"/>
          </p:nvPr>
        </p:nvSpPr>
        <p:spPr/>
        <p:txBody>
          <a:bodyPr/>
          <a:lstStyle/>
          <a:p>
            <a:fld id="{119F5804-2D0A-254F-8DE1-D35221255C86}" type="slidenum">
              <a:rPr lang="en-US" smtClean="0"/>
              <a:t>17</a:t>
            </a:fld>
            <a:endParaRPr lang="en-US"/>
          </a:p>
        </p:txBody>
      </p:sp>
    </p:spTree>
    <p:extLst>
      <p:ext uri="{BB962C8B-B14F-4D97-AF65-F5344CB8AC3E}">
        <p14:creationId xmlns:p14="http://schemas.microsoft.com/office/powerpoint/2010/main" val="34919223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(10:30 - 11:30) 1 hour</a:t>
            </a:r>
          </a:p>
          <a:p>
            <a:endParaRPr lang="en-US" dirty="0"/>
          </a:p>
          <a:p>
            <a:r>
              <a:rPr lang="en-US" dirty="0"/>
              <a:t>**One Sentence Summary**</a:t>
            </a:r>
          </a:p>
          <a:p>
            <a:r>
              <a:rPr lang="en-US" dirty="0"/>
              <a:t>- "Guide participants through a practical exercise of the Gilded Rose Kata using TDD and AI tools, emphasizing hands-on experience with refactoring and improving legacy code."</a:t>
            </a:r>
          </a:p>
          <a:p>
            <a:endParaRPr lang="en-US" dirty="0"/>
          </a:p>
          <a:p>
            <a:r>
              <a:rPr lang="en-US" dirty="0"/>
              <a:t>- Step 1: Analyze Existing Code</a:t>
            </a:r>
          </a:p>
          <a:p>
            <a:r>
              <a:rPr lang="en-US" dirty="0"/>
              <a:t>  - Review current state of the Gilded Rose codebase</a:t>
            </a:r>
          </a:p>
          <a:p>
            <a:r>
              <a:rPr lang="en-US" dirty="0"/>
              <a:t>  - Identify areas that need improvement and potential refactoring opportunities</a:t>
            </a:r>
          </a:p>
          <a:p>
            <a:r>
              <a:rPr lang="en-US" dirty="0"/>
              <a:t>- Step 2: Write the First Test (Red)</a:t>
            </a:r>
          </a:p>
          <a:p>
            <a:r>
              <a:rPr lang="en-US" dirty="0"/>
              <a:t>  - Use GitHub Copilot to generate initial test cases for existing functionality</a:t>
            </a:r>
          </a:p>
          <a:p>
            <a:r>
              <a:rPr lang="en-US" dirty="0"/>
              <a:t>  - Verify the generated code and ensure it aligns with TDD principles</a:t>
            </a:r>
          </a:p>
          <a:p>
            <a:r>
              <a:rPr lang="en-US" dirty="0"/>
              <a:t>- Step 3: Make the Test Pass (Green)</a:t>
            </a:r>
          </a:p>
          <a:p>
            <a:r>
              <a:rPr lang="en-US" dirty="0"/>
              <a:t>  - Use Copilot to generate the minimal code needed to pass the test</a:t>
            </a:r>
          </a:p>
          <a:p>
            <a:r>
              <a:rPr lang="en-US" dirty="0"/>
              <a:t>  - Discuss the manual verification of the code's correctness</a:t>
            </a:r>
          </a:p>
          <a:p>
            <a:r>
              <a:rPr lang="en-US" dirty="0"/>
              <a:t>- Step 4: Refactor</a:t>
            </a:r>
          </a:p>
          <a:p>
            <a:r>
              <a:rPr lang="en-US" dirty="0"/>
              <a:t>  - Refactor the code with the assistance of Copilot to improve readability and maintainability</a:t>
            </a:r>
          </a:p>
          <a:p>
            <a:r>
              <a:rPr lang="en-US" dirty="0"/>
              <a:t>  - Ensure the test still passes after refactoring</a:t>
            </a:r>
          </a:p>
          <a:p>
            <a:endParaRPr lang="en-US" dirty="0"/>
          </a:p>
          <a:p>
            <a:r>
              <a:rPr lang="en-US" dirty="0"/>
              <a:t>**Detailed Notes**:</a:t>
            </a:r>
          </a:p>
          <a:p>
            <a:r>
              <a:rPr lang="en-US" dirty="0"/>
              <a:t>- **Step 1: Analyze Existing Code (10:30 - 10:45)**:</a:t>
            </a:r>
          </a:p>
          <a:p>
            <a:r>
              <a:rPr lang="en-US" dirty="0"/>
              <a:t>  - **Explanation**:</a:t>
            </a:r>
          </a:p>
          <a:p>
            <a:r>
              <a:rPr lang="en-US" dirty="0"/>
              <a:t>    - Begin by reviewing the current state of the Gilded Rose codebase. This involves understanding how the existing code works, identifying any code smells, and pinpointing areas that need improvement.</a:t>
            </a:r>
          </a:p>
          <a:p>
            <a:r>
              <a:rPr lang="en-US" dirty="0"/>
              <a:t>  - **Example**:</a:t>
            </a:r>
          </a:p>
          <a:p>
            <a:r>
              <a:rPr lang="en-US" dirty="0"/>
              <a:t>    - "Open the Gilded Rose codebase and walk through the existing methods and classes. Discuss any immediate observations regarding potential improvements and refactoring opportunities."</a:t>
            </a:r>
          </a:p>
          <a:p>
            <a:r>
              <a:rPr lang="en-US" dirty="0"/>
              <a:t>  - **Activity**:</a:t>
            </a:r>
          </a:p>
          <a:p>
            <a:r>
              <a:rPr lang="en-US" dirty="0"/>
              <a:t>    - Ask participants to note down their observations and identify at least two areas that could benefit from refactoring.</a:t>
            </a:r>
          </a:p>
          <a:p>
            <a:r>
              <a:rPr lang="en-US" dirty="0"/>
              <a:t>- **Step 2: Write the First Test (Red) (10:45 - 11:00)**:</a:t>
            </a:r>
          </a:p>
          <a:p>
            <a:r>
              <a:rPr lang="en-US" dirty="0"/>
              <a:t>  - **Explanation**:</a:t>
            </a:r>
          </a:p>
          <a:p>
            <a:r>
              <a:rPr lang="en-US" dirty="0"/>
              <a:t>    - Use GitHub Copilot to assist in generating initial test cases for the existing functionality of the Gilded Rose application. Ensure that these tests align with TDD principles by starting with a failing test.</a:t>
            </a:r>
          </a:p>
          <a:p>
            <a:r>
              <a:rPr lang="en-US" dirty="0"/>
              <a:t>  - **Example**:</a:t>
            </a:r>
          </a:p>
          <a:p>
            <a:r>
              <a:rPr lang="en-US" dirty="0"/>
              <a:t>    - "Generate a test case for the 'Aged Brie' item to ensure its quality increases over time. Use Copilot to help write the test and discuss how to validate the generated code."</a:t>
            </a:r>
          </a:p>
          <a:p>
            <a:r>
              <a:rPr lang="en-US" dirty="0"/>
              <a:t>  - **Activity**:</a:t>
            </a:r>
          </a:p>
          <a:p>
            <a:r>
              <a:rPr lang="en-US" dirty="0"/>
              <a:t>    - Participants write their own initial test cases with the help of Copilot and verify that these tests fail as expected.</a:t>
            </a:r>
          </a:p>
          <a:p>
            <a:r>
              <a:rPr lang="en-US" dirty="0"/>
              <a:t>- **Step 3: Make the Test Pass (Green) (11:00 - 11:15)**:</a:t>
            </a:r>
          </a:p>
          <a:p>
            <a:r>
              <a:rPr lang="en-US" dirty="0"/>
              <a:t>  - **Explanation**:</a:t>
            </a:r>
          </a:p>
          <a:p>
            <a:r>
              <a:rPr lang="en-US" dirty="0"/>
              <a:t>    - Implement the minimal code required to make the newly written tests pass. Use Copilot to assist with code generation, but ensure manual verification for correctness.</a:t>
            </a:r>
          </a:p>
          <a:p>
            <a:r>
              <a:rPr lang="en-US" dirty="0"/>
              <a:t>  - **Example**:</a:t>
            </a:r>
          </a:p>
          <a:p>
            <a:r>
              <a:rPr lang="en-US" dirty="0"/>
              <a:t>    - "Implement the logic for updating the quality of 'Aged Brie' so that it increases over time. Verify that the test case now passes."</a:t>
            </a:r>
          </a:p>
          <a:p>
            <a:r>
              <a:rPr lang="en-US" dirty="0"/>
              <a:t>  - **Activity**:</a:t>
            </a:r>
          </a:p>
          <a:p>
            <a:r>
              <a:rPr lang="en-US" dirty="0"/>
              <a:t>    - Participants modify the Gilded Rose code to pass their test cases, using Copilot for suggestions and manual checks.</a:t>
            </a:r>
          </a:p>
          <a:p>
            <a:r>
              <a:rPr lang="en-US" dirty="0"/>
              <a:t>- **Step 4: Refactor (11:15 - 11:30)**:</a:t>
            </a:r>
          </a:p>
          <a:p>
            <a:r>
              <a:rPr lang="en-US" dirty="0"/>
              <a:t>  - **Explanation**:</a:t>
            </a:r>
          </a:p>
          <a:p>
            <a:r>
              <a:rPr lang="en-US" dirty="0"/>
              <a:t>    - Refactor the code to improve readability and maintainability. Use Copilot to assist with refactoring suggestions, ensuring the code adheres to clean code principles and all tests continue to pass.</a:t>
            </a:r>
          </a:p>
          <a:p>
            <a:r>
              <a:rPr lang="en-US" dirty="0"/>
              <a:t>  - **Example**:</a:t>
            </a:r>
          </a:p>
          <a:p>
            <a:r>
              <a:rPr lang="en-US" dirty="0"/>
              <a:t>    - "Refactor the logic for updating item quality into separate methods or classes to improve code structure. Ensure all tests still pass after refactoring."</a:t>
            </a:r>
          </a:p>
          <a:p>
            <a:r>
              <a:rPr lang="en-US" dirty="0"/>
              <a:t>  - **Activity**:</a:t>
            </a:r>
          </a:p>
          <a:p>
            <a:r>
              <a:rPr lang="en-US" dirty="0"/>
              <a:t>    - Participants refactor their Gilded Rose codebase, making improvements based on previous observations and verifying that all tests still pass.</a:t>
            </a:r>
          </a:p>
          <a:p>
            <a:endParaRPr lang="en-US" dirty="0"/>
          </a:p>
          <a:p>
            <a:r>
              <a:rPr lang="en-US" dirty="0"/>
              <a:t>**Background Information**:</a:t>
            </a:r>
          </a:p>
          <a:p>
            <a:r>
              <a:rPr lang="en-US" dirty="0"/>
              <a:t>- **Gilded Rose Kata**:</a:t>
            </a:r>
          </a:p>
          <a:p>
            <a:r>
              <a:rPr lang="en-US" dirty="0"/>
              <a:t>  - This exercise is a well-known coding kata that involves maintaining and refactoring a piece of legacy code while adding new features. It provides an excellent opportunity to practice TDD, understand existing code, and apply refactoring techniques.</a:t>
            </a:r>
          </a:p>
          <a:p>
            <a:endParaRPr lang="en-US" dirty="0"/>
          </a:p>
          <a:p>
            <a:r>
              <a:rPr lang="en-US" dirty="0"/>
              <a:t>**Example**:</a:t>
            </a:r>
          </a:p>
          <a:p>
            <a:r>
              <a:rPr lang="en-US" dirty="0"/>
              <a:t>- **Real-world Scenario**:</a:t>
            </a:r>
          </a:p>
          <a:p>
            <a:r>
              <a:rPr lang="en-US" dirty="0"/>
              <a:t>  - "In a real project, maintaining legacy code is a common task. The Gilded Rose Kata simulates this scenario, allowing you to practice writing tests, refactoring, and adding new features without introducing bugs."</a:t>
            </a:r>
          </a:p>
        </p:txBody>
      </p:sp>
      <p:sp>
        <p:nvSpPr>
          <p:cNvPr id="4" name="Slide Number Placeholder 3"/>
          <p:cNvSpPr>
            <a:spLocks noGrp="1"/>
          </p:cNvSpPr>
          <p:nvPr>
            <p:ph type="sldNum" sz="quarter" idx="5"/>
          </p:nvPr>
        </p:nvSpPr>
        <p:spPr/>
        <p:txBody>
          <a:bodyPr/>
          <a:lstStyle/>
          <a:p>
            <a:fld id="{119F5804-2D0A-254F-8DE1-D35221255C86}" type="slidenum">
              <a:rPr lang="en-US" smtClean="0"/>
              <a:t>18</a:t>
            </a:fld>
            <a:endParaRPr lang="en-US"/>
          </a:p>
        </p:txBody>
      </p:sp>
    </p:spTree>
    <p:extLst>
      <p:ext uri="{BB962C8B-B14F-4D97-AF65-F5344CB8AC3E}">
        <p14:creationId xmlns:p14="http://schemas.microsoft.com/office/powerpoint/2010/main" val="22798127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(11:30 - 11:35) 5 minutes</a:t>
            </a:r>
          </a:p>
          <a:p>
            <a:endParaRPr lang="en-US" dirty="0"/>
          </a:p>
          <a:p>
            <a:r>
              <a:rPr lang="en-US" dirty="0"/>
              <a:t>**One Sentence Summary**</a:t>
            </a:r>
          </a:p>
          <a:p>
            <a:r>
              <a:rPr lang="en-US" dirty="0"/>
              <a:t>- "Introduce the concept of design patterns, explaining their importance in creating scalable and maintainable software architectures."</a:t>
            </a:r>
          </a:p>
          <a:p>
            <a:endParaRPr lang="en-US" dirty="0"/>
          </a:p>
          <a:p>
            <a:r>
              <a:rPr lang="en-US" dirty="0"/>
              <a:t>**Detailed Notes**:</a:t>
            </a:r>
          </a:p>
          <a:p>
            <a:r>
              <a:rPr lang="en-US" dirty="0"/>
              <a:t>- **Overview of Common Design Patterns**:</a:t>
            </a:r>
          </a:p>
          <a:p>
            <a:r>
              <a:rPr lang="en-US" dirty="0"/>
              <a:t>  - **Explanation**:</a:t>
            </a:r>
          </a:p>
          <a:p>
            <a:r>
              <a:rPr lang="en-US" dirty="0"/>
              <a:t>    - Design patterns are typical solutions to common problems in software design. They represent best practices that can be used to structure your code in a way that is more maintainable, scalable, and reusable.</a:t>
            </a:r>
          </a:p>
          <a:p>
            <a:r>
              <a:rPr lang="en-US" dirty="0"/>
              <a:t>  - **Example**:</a:t>
            </a:r>
          </a:p>
          <a:p>
            <a:r>
              <a:rPr lang="en-US" dirty="0"/>
              <a:t>    - "Design patterns provide a shared vocabulary for software developers. Instead of explaining a complex architecture, you can simply refer to it as a 'Factory Pattern' or 'Observer Pattern.'"</a:t>
            </a:r>
          </a:p>
          <a:p>
            <a:r>
              <a:rPr lang="en-US" dirty="0"/>
              <a:t>- **List of Common Design Patterns**:</a:t>
            </a:r>
          </a:p>
          <a:p>
            <a:r>
              <a:rPr lang="en-US" dirty="0"/>
              <a:t>  - **Singleton**:</a:t>
            </a:r>
          </a:p>
          <a:p>
            <a:r>
              <a:rPr lang="en-US" dirty="0"/>
              <a:t>    - Ensures a class has only one instance and provides a global point of access to it.</a:t>
            </a:r>
          </a:p>
          <a:p>
            <a:r>
              <a:rPr lang="en-US" dirty="0"/>
              <a:t>    - **Example**: "Use a Singleton pattern to manage a shared resource, like a configuration manager."</a:t>
            </a:r>
          </a:p>
          <a:p>
            <a:r>
              <a:rPr lang="en-US" dirty="0"/>
              <a:t>  - **Factory**:</a:t>
            </a:r>
          </a:p>
          <a:p>
            <a:r>
              <a:rPr lang="en-US" dirty="0"/>
              <a:t>    - Creates objects without specifying the exact class to create.</a:t>
            </a:r>
          </a:p>
          <a:p>
            <a:r>
              <a:rPr lang="en-US" dirty="0"/>
              <a:t>    - **Example**: "Use a Factory pattern to create objects based on a condition, such as different types of notifications."</a:t>
            </a:r>
          </a:p>
          <a:p>
            <a:r>
              <a:rPr lang="en-US" dirty="0"/>
              <a:t>  - **Strategy**:</a:t>
            </a:r>
          </a:p>
          <a:p>
            <a:r>
              <a:rPr lang="en-US" dirty="0"/>
              <a:t>    - Defines a family of algorithms, encapsulates each one, and makes them interchangeable.</a:t>
            </a:r>
          </a:p>
          <a:p>
            <a:r>
              <a:rPr lang="en-US" dirty="0"/>
              <a:t>    - **Example**: "Use a Strategy pattern to switch between different data sorting algorithms at runtime."</a:t>
            </a:r>
          </a:p>
          <a:p>
            <a:r>
              <a:rPr lang="en-US" dirty="0"/>
              <a:t>  - **Observer**:</a:t>
            </a:r>
          </a:p>
          <a:p>
            <a:r>
              <a:rPr lang="en-US" dirty="0"/>
              <a:t>    - Defines a one-to-many dependency between objects so that when one object changes state, all its dependents are notified and updated automatically.</a:t>
            </a:r>
          </a:p>
          <a:p>
            <a:r>
              <a:rPr lang="en-US" dirty="0"/>
              <a:t>    - **Example**: "Use an Observer pattern to update UI components in response to data changes."</a:t>
            </a:r>
          </a:p>
          <a:p>
            <a:r>
              <a:rPr lang="en-US" dirty="0"/>
              <a:t>  - **Decorator**:</a:t>
            </a:r>
          </a:p>
          <a:p>
            <a:r>
              <a:rPr lang="en-US" dirty="0"/>
              <a:t>    - Adds responsibilities to objects dynamically.</a:t>
            </a:r>
          </a:p>
          <a:p>
            <a:r>
              <a:rPr lang="en-US" dirty="0"/>
              <a:t>    - **Example**: "Use a Decorator pattern to add functionalities to objects, such as adding scrollbars to a window."</a:t>
            </a:r>
          </a:p>
          <a:p>
            <a:r>
              <a:rPr lang="en-US" dirty="0"/>
              <a:t>  - **Command**:</a:t>
            </a:r>
          </a:p>
          <a:p>
            <a:r>
              <a:rPr lang="en-US" dirty="0"/>
              <a:t>    - Encapsulates a request as an object, thereby allowing for parameterization of clients with queues, requests, and operations.</a:t>
            </a:r>
          </a:p>
          <a:p>
            <a:r>
              <a:rPr lang="en-US" dirty="0"/>
              <a:t>    - **Example**: "Use a Command pattern to handle user actions like undo/redo."</a:t>
            </a:r>
          </a:p>
          <a:p>
            <a:r>
              <a:rPr lang="en-US" dirty="0"/>
              <a:t>  - **Adapter**:</a:t>
            </a:r>
          </a:p>
          <a:p>
            <a:r>
              <a:rPr lang="en-US" dirty="0"/>
              <a:t>    - Allows incompatible interfaces to work together.</a:t>
            </a:r>
          </a:p>
          <a:p>
            <a:r>
              <a:rPr lang="en-US" dirty="0"/>
              <a:t>    - **Example**: "Use an Adapter pattern to make a third-party library's interface compatible with your application."</a:t>
            </a:r>
          </a:p>
          <a:p>
            <a:endParaRPr lang="en-US" dirty="0"/>
          </a:p>
          <a:p>
            <a:r>
              <a:rPr lang="en-US" dirty="0"/>
              <a:t>- **Importance of Using Design Patterns for Scalable and Maintainable Code**:</a:t>
            </a:r>
          </a:p>
          <a:p>
            <a:r>
              <a:rPr lang="en-US" dirty="0"/>
              <a:t>  - **Explanation**:</a:t>
            </a:r>
          </a:p>
          <a:p>
            <a:r>
              <a:rPr lang="en-US" dirty="0"/>
              <a:t>    - Design patterns help in building a robust architecture that can easily adapt to changing requirements. They also promote code reuse and make it easier for developers to communicate ideas.</a:t>
            </a:r>
          </a:p>
          <a:p>
            <a:r>
              <a:rPr lang="en-US" dirty="0"/>
              <a:t>  - **Example**:</a:t>
            </a:r>
          </a:p>
          <a:p>
            <a:r>
              <a:rPr lang="en-US" dirty="0"/>
              <a:t>    - "Implementing design patterns can lead to more scalable and maintainable systems. For instance, using the Observer pattern in a real-time application can simplify the process of updating multiple components in response to a single change."</a:t>
            </a:r>
          </a:p>
          <a:p>
            <a:endParaRPr lang="en-US" dirty="0"/>
          </a:p>
          <a:p>
            <a:r>
              <a:rPr lang="en-US" dirty="0"/>
              <a:t>**Background Information**:</a:t>
            </a:r>
          </a:p>
          <a:p>
            <a:r>
              <a:rPr lang="en-US" dirty="0"/>
              <a:t>- **Design Patterns**:</a:t>
            </a:r>
          </a:p>
          <a:p>
            <a:r>
              <a:rPr lang="en-US" dirty="0"/>
              <a:t>  - The concept of design patterns was popularized by the "Gang of Four" (Erich Gamma, Richard Helm, Ralph Johnson, and John </a:t>
            </a:r>
            <a:r>
              <a:rPr lang="en-US" dirty="0" err="1"/>
              <a:t>Vlissides</a:t>
            </a:r>
            <a:r>
              <a:rPr lang="en-US" dirty="0"/>
              <a:t>) in their book "Design Patterns: Elements of Reusable Object-Oriented Software." These patterns provide a proven solution to common design problems, facilitating better communication among developers and more efficient problem-solving.</a:t>
            </a:r>
          </a:p>
          <a:p>
            <a:endParaRPr lang="en-US" dirty="0"/>
          </a:p>
          <a:p>
            <a:r>
              <a:rPr lang="en-US" dirty="0"/>
              <a:t>**Example**:</a:t>
            </a:r>
          </a:p>
          <a:p>
            <a:r>
              <a:rPr lang="en-US" dirty="0"/>
              <a:t>- **Real-world Scenario**:</a:t>
            </a:r>
          </a:p>
          <a:p>
            <a:r>
              <a:rPr lang="en-US" dirty="0"/>
              <a:t>  - "In a project where we needed to support multiple payment methods, we used the Factory pattern to create different payment processors based on the payment type. This approach made it easy to add new payment methods in the future without modifying existing code."</a:t>
            </a:r>
          </a:p>
        </p:txBody>
      </p:sp>
      <p:sp>
        <p:nvSpPr>
          <p:cNvPr id="4" name="Slide Number Placeholder 3"/>
          <p:cNvSpPr>
            <a:spLocks noGrp="1"/>
          </p:cNvSpPr>
          <p:nvPr>
            <p:ph type="sldNum" sz="quarter" idx="5"/>
          </p:nvPr>
        </p:nvSpPr>
        <p:spPr/>
        <p:txBody>
          <a:bodyPr/>
          <a:lstStyle/>
          <a:p>
            <a:fld id="{119F5804-2D0A-254F-8DE1-D35221255C86}" type="slidenum">
              <a:rPr lang="en-US" smtClean="0"/>
              <a:t>19</a:t>
            </a:fld>
            <a:endParaRPr lang="en-US"/>
          </a:p>
        </p:txBody>
      </p:sp>
    </p:spTree>
    <p:extLst>
      <p:ext uri="{BB962C8B-B14F-4D97-AF65-F5344CB8AC3E}">
        <p14:creationId xmlns:p14="http://schemas.microsoft.com/office/powerpoint/2010/main" val="54067879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(9:00 - 9:20) 20 minutes</a:t>
            </a:r>
          </a:p>
          <a:p>
            <a:endParaRPr lang="en-US" dirty="0"/>
          </a:p>
          <a:p>
            <a:r>
              <a:rPr lang="en-US" dirty="0"/>
              <a:t>**One Sentence Summary**</a:t>
            </a:r>
          </a:p>
          <a:p>
            <a:r>
              <a:rPr lang="en-US" dirty="0"/>
              <a:t>- "Begin with a recap of Day 1, highlighting the key concepts covered and addressing any lingering questions."</a:t>
            </a:r>
          </a:p>
          <a:p>
            <a:endParaRPr lang="en-US" dirty="0"/>
          </a:p>
          <a:p>
            <a:r>
              <a:rPr lang="en-US" dirty="0"/>
              <a:t>**Detailed Notes**:</a:t>
            </a:r>
          </a:p>
          <a:p>
            <a:r>
              <a:rPr lang="en-US" dirty="0"/>
              <a:t>- **TDD Cycle: Red, Green, Refactor**:</a:t>
            </a:r>
          </a:p>
          <a:p>
            <a:r>
              <a:rPr lang="en-US" dirty="0"/>
              <a:t>  - **Explanation**:</a:t>
            </a:r>
          </a:p>
          <a:p>
            <a:r>
              <a:rPr lang="en-US" dirty="0"/>
              <a:t>    - Recap the TDD cycle and its importance in ensuring code correctness and maintainability.</a:t>
            </a:r>
          </a:p>
          <a:p>
            <a:r>
              <a:rPr lang="en-US" dirty="0"/>
              <a:t>  - **Example**:</a:t>
            </a:r>
          </a:p>
          <a:p>
            <a:r>
              <a:rPr lang="en-US" dirty="0"/>
              <a:t>    - "Remember how we used the Red, Green, Refactor cycle in the Fizz Buzz Kata to iteratively develop and improve our code."</a:t>
            </a:r>
          </a:p>
          <a:p>
            <a:r>
              <a:rPr lang="en-US" dirty="0"/>
              <a:t>- **Fizz Buzz Kata, Roman Numeral Calculator Kata, Bowling Kata**:</a:t>
            </a:r>
          </a:p>
          <a:p>
            <a:r>
              <a:rPr lang="en-US" dirty="0"/>
              <a:t>  - **Explanation**:</a:t>
            </a:r>
          </a:p>
          <a:p>
            <a:r>
              <a:rPr lang="en-US" dirty="0"/>
              <a:t>    - Highlight the katas practiced on Day 1 and their role in reinforcing TDD principles.</a:t>
            </a:r>
          </a:p>
          <a:p>
            <a:r>
              <a:rPr lang="en-US" dirty="0"/>
              <a:t>  - **Example**:</a:t>
            </a:r>
          </a:p>
          <a:p>
            <a:r>
              <a:rPr lang="en-US" dirty="0"/>
              <a:t>    - "We tackled the Fizz Buzz Kata to understand basic TDD, and then moved on to the Roman Numeral Calculator and Bowling Kata for more complex scenarios."</a:t>
            </a:r>
          </a:p>
          <a:p>
            <a:r>
              <a:rPr lang="en-US" dirty="0"/>
              <a:t>- **Refactoring Techniques, Clean Code Principles, and Design Patterns**:</a:t>
            </a:r>
          </a:p>
          <a:p>
            <a:r>
              <a:rPr lang="en-US" dirty="0"/>
              <a:t>  - **Explanation**:</a:t>
            </a:r>
          </a:p>
          <a:p>
            <a:r>
              <a:rPr lang="en-US" dirty="0"/>
              <a:t>    - Summarize the importance of refactoring, clean code principles, and design patterns discussed on Day 1.</a:t>
            </a:r>
          </a:p>
          <a:p>
            <a:r>
              <a:rPr lang="en-US" dirty="0"/>
              <a:t>  - **Example**:</a:t>
            </a:r>
          </a:p>
          <a:p>
            <a:r>
              <a:rPr lang="en-US" dirty="0"/>
              <a:t>    - "We explored various refactoring techniques to improve code readability and maintainability, along with key design patterns to structure our code effectively."</a:t>
            </a:r>
          </a:p>
          <a:p>
            <a:r>
              <a:rPr lang="en-US" dirty="0"/>
              <a:t>- **Integration of AI Tools like GitHub Copilot and ChatGPT**:</a:t>
            </a:r>
          </a:p>
          <a:p>
            <a:r>
              <a:rPr lang="en-US" dirty="0"/>
              <a:t>  - **Explanation**:</a:t>
            </a:r>
          </a:p>
          <a:p>
            <a:r>
              <a:rPr lang="en-US" dirty="0"/>
              <a:t>    - Recap how AI tools were integrated into the exercises to enhance productivity and learning.</a:t>
            </a:r>
          </a:p>
          <a:p>
            <a:r>
              <a:rPr lang="en-US" dirty="0"/>
              <a:t>  - **Example**:</a:t>
            </a:r>
          </a:p>
          <a:p>
            <a:r>
              <a:rPr lang="en-US" dirty="0"/>
              <a:t>    - "We used GitHub Copilot to generate code snippets and ChatGPT to provide explanations and suggestions, making our development process more efficient."</a:t>
            </a:r>
          </a:p>
          <a:p>
            <a:r>
              <a:rPr lang="en-US" dirty="0"/>
              <a:t>- **Key Takeaways and Address Any Questions from Day 1**:</a:t>
            </a:r>
          </a:p>
          <a:p>
            <a:r>
              <a:rPr lang="en-US" dirty="0"/>
              <a:t>  - **Explanation**:</a:t>
            </a:r>
          </a:p>
          <a:p>
            <a:r>
              <a:rPr lang="en-US" dirty="0"/>
              <a:t>    - Encourage participants to share their key takeaways and address any questions or clarifications needed.</a:t>
            </a:r>
          </a:p>
          <a:p>
            <a:r>
              <a:rPr lang="en-US" dirty="0"/>
              <a:t>  - **Example**:</a:t>
            </a:r>
          </a:p>
          <a:p>
            <a:r>
              <a:rPr lang="en-US" dirty="0"/>
              <a:t>    - "Let's take a few minutes to discuss any questions you might have from yesterday. What were your key takeaways, and is there anything you'd like to revisit?"</a:t>
            </a:r>
          </a:p>
          <a:p>
            <a:endParaRPr lang="en-US" dirty="0"/>
          </a:p>
          <a:p>
            <a:r>
              <a:rPr lang="en-US" dirty="0"/>
              <a:t>**Background Information**:</a:t>
            </a:r>
          </a:p>
          <a:p>
            <a:r>
              <a:rPr lang="en-US" dirty="0"/>
              <a:t>- **Day 1 Recap**:</a:t>
            </a:r>
          </a:p>
          <a:p>
            <a:r>
              <a:rPr lang="en-US" dirty="0"/>
              <a:t>  - Revisiting the concepts covered on Day 1 helps reinforce learning and ensures participants are on the same page.</a:t>
            </a:r>
          </a:p>
          <a:p>
            <a:r>
              <a:rPr lang="en-US" dirty="0"/>
              <a:t>  - Encouraging questions and discussions fosters a collaborative learning environment and addresses any uncertainties.</a:t>
            </a:r>
          </a:p>
          <a:p>
            <a:endParaRPr lang="en-US" dirty="0"/>
          </a:p>
          <a:p>
            <a:r>
              <a:rPr lang="en-US" dirty="0"/>
              <a:t>**Example**:</a:t>
            </a:r>
          </a:p>
          <a:p>
            <a:r>
              <a:rPr lang="en-US" dirty="0"/>
              <a:t>- **Real-world Scenario**:</a:t>
            </a:r>
          </a:p>
          <a:p>
            <a:r>
              <a:rPr lang="en-US" dirty="0"/>
              <a:t>  - "Yesterday, we successfully applied TDD to various katas, which helped us understand the iterative development process. By integrating AI tools, we were able to enhance our coding efficiency and gain deeper insights into best practices."</a:t>
            </a:r>
          </a:p>
          <a:p>
            <a:endParaRPr lang="en-US" dirty="0"/>
          </a:p>
        </p:txBody>
      </p:sp>
      <p:sp>
        <p:nvSpPr>
          <p:cNvPr id="4" name="Slide Number Placeholder 3"/>
          <p:cNvSpPr>
            <a:spLocks noGrp="1"/>
          </p:cNvSpPr>
          <p:nvPr>
            <p:ph type="sldNum" sz="quarter" idx="5"/>
          </p:nvPr>
        </p:nvSpPr>
        <p:spPr/>
        <p:txBody>
          <a:bodyPr/>
          <a:lstStyle/>
          <a:p>
            <a:fld id="{119F5804-2D0A-254F-8DE1-D35221255C86}" type="slidenum">
              <a:rPr lang="en-US" smtClean="0"/>
              <a:t>2</a:t>
            </a:fld>
            <a:endParaRPr lang="en-US"/>
          </a:p>
        </p:txBody>
      </p:sp>
    </p:spTree>
    <p:extLst>
      <p:ext uri="{BB962C8B-B14F-4D97-AF65-F5344CB8AC3E}">
        <p14:creationId xmlns:p14="http://schemas.microsoft.com/office/powerpoint/2010/main" val="337931808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(11:35 - 11:40) 5 minutes</a:t>
            </a:r>
          </a:p>
          <a:p>
            <a:endParaRPr lang="en-US" dirty="0"/>
          </a:p>
          <a:p>
            <a:r>
              <a:rPr lang="en-US" dirty="0"/>
              <a:t>**One Sentence Summary**</a:t>
            </a:r>
          </a:p>
          <a:p>
            <a:r>
              <a:rPr lang="en-US" dirty="0"/>
              <a:t>- "Introduce the Singleton and Factory design patterns, explaining their purposes and providing practical examples of their use."</a:t>
            </a:r>
          </a:p>
          <a:p>
            <a:endParaRPr lang="en-US" dirty="0"/>
          </a:p>
          <a:p>
            <a:r>
              <a:rPr lang="en-US" dirty="0"/>
              <a:t>**Detailed Notes**:</a:t>
            </a:r>
          </a:p>
          <a:p>
            <a:r>
              <a:rPr lang="en-US" dirty="0"/>
              <a:t>- **Singleton**:</a:t>
            </a:r>
          </a:p>
          <a:p>
            <a:r>
              <a:rPr lang="en-US" dirty="0"/>
              <a:t>  - **Explanation**:</a:t>
            </a:r>
          </a:p>
          <a:p>
            <a:r>
              <a:rPr lang="en-US" dirty="0"/>
              <a:t>    - The Singleton pattern restricts the instantiation of a class to one single instance and provides a global point of access to that instance.</a:t>
            </a:r>
          </a:p>
          <a:p>
            <a:r>
              <a:rPr lang="en-US" dirty="0"/>
              <a:t>  - **Example**:</a:t>
            </a:r>
          </a:p>
          <a:p>
            <a:r>
              <a:rPr lang="en-US" dirty="0"/>
              <a:t>    - "A common use case for the Singleton pattern is managing a configuration manager that should be shared across the entire application. By ensuring only one instance exists, you prevent conflicts and ensure consistent behavior."</a:t>
            </a:r>
          </a:p>
          <a:p>
            <a:r>
              <a:rPr lang="en-US" dirty="0"/>
              <a:t>  - **Refactoring Tips**:</a:t>
            </a:r>
          </a:p>
          <a:p>
            <a:r>
              <a:rPr lang="en-US" dirty="0"/>
              <a:t>    - Ensure thread safety if the Singleton is accessed from multiple threads.</a:t>
            </a:r>
          </a:p>
          <a:p>
            <a:r>
              <a:rPr lang="en-US" dirty="0"/>
              <a:t>    - Use lazy initialization if the Singleton instance is resource-intensive.</a:t>
            </a:r>
          </a:p>
          <a:p>
            <a:r>
              <a:rPr lang="en-US" dirty="0"/>
              <a:t>- **Factory**:</a:t>
            </a:r>
          </a:p>
          <a:p>
            <a:r>
              <a:rPr lang="en-US" dirty="0"/>
              <a:t>  - **Explanation**:</a:t>
            </a:r>
          </a:p>
          <a:p>
            <a:r>
              <a:rPr lang="en-US" dirty="0"/>
              <a:t>    - The Factory pattern defines an interface for creating an object but lets subclasses alter the type of objects that will be created. It abstracts the instantiation process, allowing the code to remain flexible and extensible.</a:t>
            </a:r>
          </a:p>
          <a:p>
            <a:r>
              <a:rPr lang="en-US" dirty="0"/>
              <a:t>  - **Example**:</a:t>
            </a:r>
          </a:p>
          <a:p>
            <a:r>
              <a:rPr lang="en-US" dirty="0"/>
              <a:t>    - "The Factory pattern is useful for creating different types of notifications, such as email, SMS, and push notifications, based on user preferences. This decouples the client code from the specific classes of notifications."</a:t>
            </a:r>
          </a:p>
          <a:p>
            <a:r>
              <a:rPr lang="en-US" dirty="0"/>
              <a:t>  - **Refactoring Tips**:</a:t>
            </a:r>
          </a:p>
          <a:p>
            <a:r>
              <a:rPr lang="en-US" dirty="0"/>
              <a:t>    - Use the Factory pattern to eliminate direct instantiation of classes in your code.</a:t>
            </a:r>
          </a:p>
          <a:p>
            <a:r>
              <a:rPr lang="en-US" dirty="0"/>
              <a:t>    - Encapsulate the logic of creating objects, making it easier to introduce new types without modifying existing code.</a:t>
            </a:r>
          </a:p>
          <a:p>
            <a:endParaRPr lang="en-US" dirty="0"/>
          </a:p>
          <a:p>
            <a:r>
              <a:rPr lang="en-US" dirty="0"/>
              <a:t>**Background Information**:</a:t>
            </a:r>
          </a:p>
          <a:p>
            <a:r>
              <a:rPr lang="en-US" dirty="0"/>
              <a:t>- **Singleton Pattern**:</a:t>
            </a:r>
          </a:p>
          <a:p>
            <a:r>
              <a:rPr lang="en-US" dirty="0"/>
              <a:t>  - The Singleton pattern is one of the simplest design patterns and is often used for scenarios where exactly one object is needed to coordinate actions across a system.</a:t>
            </a:r>
          </a:p>
          <a:p>
            <a:r>
              <a:rPr lang="en-US" dirty="0"/>
              <a:t>  - Despite its simplicity, the Singleton pattern can introduce issues if not used carefully, such as difficulties in testing due to its global state and potential for creating hidden dependencies.</a:t>
            </a:r>
          </a:p>
          <a:p>
            <a:endParaRPr lang="en-US" dirty="0"/>
          </a:p>
          <a:p>
            <a:r>
              <a:rPr lang="en-US" dirty="0"/>
              <a:t>- **Factory Pattern**:</a:t>
            </a:r>
          </a:p>
          <a:p>
            <a:r>
              <a:rPr lang="en-US" dirty="0"/>
              <a:t>  - The Factory pattern is a creational design pattern that abstracts the process of object creation, making a system more modular and scalable.</a:t>
            </a:r>
          </a:p>
          <a:p>
            <a:r>
              <a:rPr lang="en-US" dirty="0"/>
              <a:t>  - It promotes the use of polymorphism by relying on common interfaces or abstract classes, making the system easier to extend.</a:t>
            </a:r>
          </a:p>
          <a:p>
            <a:endParaRPr lang="en-US" dirty="0"/>
          </a:p>
          <a:p>
            <a:r>
              <a:rPr lang="en-US" dirty="0"/>
              <a:t>**Example**:</a:t>
            </a:r>
          </a:p>
          <a:p>
            <a:r>
              <a:rPr lang="en-US" dirty="0"/>
              <a:t>- **Real-world Scenario for Singleton**:</a:t>
            </a:r>
          </a:p>
          <a:p>
            <a:r>
              <a:rPr lang="en-US" dirty="0"/>
              <a:t>  - "In a logging system, a Singleton logger ensures that all parts of the application log through the same instance, maintaining consistency and avoiding the overhead of creating multiple logger instances."</a:t>
            </a:r>
          </a:p>
          <a:p>
            <a:r>
              <a:rPr lang="en-US" dirty="0"/>
              <a:t>- **Real-world Scenario for Factory**:</a:t>
            </a:r>
          </a:p>
          <a:p>
            <a:r>
              <a:rPr lang="en-US" dirty="0"/>
              <a:t>  - "In an application that supports multiple file formats, a Factory pattern can be used to create parsers for each format (XML, JSON, CSV) based on the file type, simplifying the addition of new formats in the future."</a:t>
            </a:r>
          </a:p>
        </p:txBody>
      </p:sp>
      <p:sp>
        <p:nvSpPr>
          <p:cNvPr id="4" name="Slide Number Placeholder 3"/>
          <p:cNvSpPr>
            <a:spLocks noGrp="1"/>
          </p:cNvSpPr>
          <p:nvPr>
            <p:ph type="sldNum" sz="quarter" idx="5"/>
          </p:nvPr>
        </p:nvSpPr>
        <p:spPr/>
        <p:txBody>
          <a:bodyPr/>
          <a:lstStyle/>
          <a:p>
            <a:fld id="{119F5804-2D0A-254F-8DE1-D35221255C86}" type="slidenum">
              <a:rPr lang="en-US" smtClean="0"/>
              <a:t>20</a:t>
            </a:fld>
            <a:endParaRPr lang="en-US"/>
          </a:p>
        </p:txBody>
      </p:sp>
    </p:spTree>
    <p:extLst>
      <p:ext uri="{BB962C8B-B14F-4D97-AF65-F5344CB8AC3E}">
        <p14:creationId xmlns:p14="http://schemas.microsoft.com/office/powerpoint/2010/main" val="262908318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Singleton Pattern</a:t>
            </a:r>
          </a:p>
          <a:p>
            <a:endParaRPr lang="en-US" dirty="0"/>
          </a:p>
          <a:p>
            <a:r>
              <a:rPr lang="en-US" dirty="0"/>
              <a:t>- The `Singleton` class has a single instance represented by the `Instance` property, ensuring only one instance is created.</a:t>
            </a:r>
          </a:p>
          <a:p>
            <a:endParaRPr lang="en-US" dirty="0"/>
          </a:p>
          <a:p>
            <a:endParaRPr lang="en-US" dirty="0"/>
          </a:p>
          <a:p>
            <a:r>
              <a:rPr lang="en-US" dirty="0"/>
              <a:t>## Factory Pattern</a:t>
            </a:r>
          </a:p>
          <a:p>
            <a:endParaRPr lang="en-US" dirty="0"/>
          </a:p>
          <a:p>
            <a:r>
              <a:rPr lang="en-US" dirty="0"/>
              <a:t>- `Creator` is an abstract class that declares the factory method `</a:t>
            </a:r>
            <a:r>
              <a:rPr lang="en-US" dirty="0" err="1"/>
              <a:t>FactoryMethod</a:t>
            </a:r>
            <a:r>
              <a:rPr lang="en-US" dirty="0"/>
              <a:t>()`, which returns a `Product` object.</a:t>
            </a:r>
          </a:p>
          <a:p>
            <a:r>
              <a:rPr lang="en-US" dirty="0"/>
              <a:t>- `</a:t>
            </a:r>
            <a:r>
              <a:rPr lang="en-US" dirty="0" err="1"/>
              <a:t>ConcreteCreatorA</a:t>
            </a:r>
            <a:r>
              <a:rPr lang="en-US" dirty="0"/>
              <a:t>` and `</a:t>
            </a:r>
            <a:r>
              <a:rPr lang="en-US" dirty="0" err="1"/>
              <a:t>ConcreteCreatorB</a:t>
            </a:r>
            <a:r>
              <a:rPr lang="en-US" dirty="0"/>
              <a:t>` are concrete subclasses of `Creator` that override the `</a:t>
            </a:r>
            <a:r>
              <a:rPr lang="en-US" dirty="0" err="1"/>
              <a:t>FactoryMethod</a:t>
            </a:r>
            <a:r>
              <a:rPr lang="en-US" dirty="0"/>
              <a:t>()` to return instances of `</a:t>
            </a:r>
            <a:r>
              <a:rPr lang="en-US" dirty="0" err="1"/>
              <a:t>ConcreteProductA</a:t>
            </a:r>
            <a:r>
              <a:rPr lang="en-US" dirty="0"/>
              <a:t>` and `</a:t>
            </a:r>
            <a:r>
              <a:rPr lang="en-US" dirty="0" err="1"/>
              <a:t>ConcreteProductB</a:t>
            </a:r>
            <a:r>
              <a:rPr lang="en-US" dirty="0"/>
              <a:t>`, respectively.</a:t>
            </a:r>
          </a:p>
          <a:p>
            <a:r>
              <a:rPr lang="en-US" dirty="0"/>
              <a:t>- `Product` is an abstract class, and `</a:t>
            </a:r>
            <a:r>
              <a:rPr lang="en-US" dirty="0" err="1"/>
              <a:t>ConcreteProductA</a:t>
            </a:r>
            <a:r>
              <a:rPr lang="en-US" dirty="0"/>
              <a:t>` and `</a:t>
            </a:r>
            <a:r>
              <a:rPr lang="en-US" dirty="0" err="1"/>
              <a:t>ConcreteProductB</a:t>
            </a:r>
            <a:r>
              <a:rPr lang="en-US" dirty="0"/>
              <a:t>` are concrete implementations of `Product`.</a:t>
            </a:r>
          </a:p>
          <a:p>
            <a:endParaRPr lang="en-US" dirty="0"/>
          </a:p>
        </p:txBody>
      </p:sp>
      <p:sp>
        <p:nvSpPr>
          <p:cNvPr id="4" name="Slide Number Placeholder 3"/>
          <p:cNvSpPr>
            <a:spLocks noGrp="1"/>
          </p:cNvSpPr>
          <p:nvPr>
            <p:ph type="sldNum" sz="quarter" idx="5"/>
          </p:nvPr>
        </p:nvSpPr>
        <p:spPr/>
        <p:txBody>
          <a:bodyPr/>
          <a:lstStyle/>
          <a:p>
            <a:fld id="{119F5804-2D0A-254F-8DE1-D35221255C86}" type="slidenum">
              <a:rPr lang="en-US" smtClean="0"/>
              <a:t>21</a:t>
            </a:fld>
            <a:endParaRPr lang="en-US"/>
          </a:p>
        </p:txBody>
      </p:sp>
    </p:spTree>
    <p:extLst>
      <p:ext uri="{BB962C8B-B14F-4D97-AF65-F5344CB8AC3E}">
        <p14:creationId xmlns:p14="http://schemas.microsoft.com/office/powerpoint/2010/main" val="3349867696"/>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(11:40 - 11:45) 5 minutes</a:t>
            </a:r>
          </a:p>
          <a:p>
            <a:endParaRPr lang="en-US" dirty="0"/>
          </a:p>
          <a:p>
            <a:r>
              <a:rPr lang="en-US" dirty="0"/>
              <a:t>**One Sentence Summary**</a:t>
            </a:r>
          </a:p>
          <a:p>
            <a:r>
              <a:rPr lang="en-US" dirty="0"/>
              <a:t>- "Introduce the Strategy and Observer design patterns, explaining their purposes and providing practical examples of their use."</a:t>
            </a:r>
          </a:p>
          <a:p>
            <a:endParaRPr lang="en-US" dirty="0"/>
          </a:p>
          <a:p>
            <a:r>
              <a:rPr lang="en-US" dirty="0"/>
              <a:t>**Detailed Notes**:</a:t>
            </a:r>
          </a:p>
          <a:p>
            <a:r>
              <a:rPr lang="en-US" dirty="0"/>
              <a:t>- **Strategy**:</a:t>
            </a:r>
          </a:p>
          <a:p>
            <a:r>
              <a:rPr lang="en-US" dirty="0"/>
              <a:t>  - **Explanation**:</a:t>
            </a:r>
          </a:p>
          <a:p>
            <a:r>
              <a:rPr lang="en-US" dirty="0"/>
              <a:t>    - The Strategy pattern allows you to define a family of algorithms, encapsulate each one, and make them interchangeable. This pattern lets the algorithm vary independently from clients that use it.</a:t>
            </a:r>
          </a:p>
          <a:p>
            <a:r>
              <a:rPr lang="en-US" dirty="0"/>
              <a:t>  - **Example**:</a:t>
            </a:r>
          </a:p>
          <a:p>
            <a:r>
              <a:rPr lang="en-US" dirty="0"/>
              <a:t>    - "In a data processing application, you might use the Strategy pattern to switch between different sorting algorithms based on the size and nature of the dataset. For small datasets, you could use a simple bubble sort, while for larger datasets, you could switch to a more efficient quicksort."</a:t>
            </a:r>
          </a:p>
          <a:p>
            <a:r>
              <a:rPr lang="en-US" dirty="0"/>
              <a:t>  - **Refactoring Tips**:</a:t>
            </a:r>
          </a:p>
          <a:p>
            <a:r>
              <a:rPr lang="en-US" dirty="0"/>
              <a:t>    - Define a common interface for all strategies.</a:t>
            </a:r>
          </a:p>
          <a:p>
            <a:r>
              <a:rPr lang="en-US" dirty="0"/>
              <a:t>    - Encapsulate the algorithm in separate classes, allowing the client to choose and switch between them dynamically.</a:t>
            </a:r>
          </a:p>
          <a:p>
            <a:r>
              <a:rPr lang="en-US" dirty="0"/>
              <a:t>- **Observer**:</a:t>
            </a:r>
          </a:p>
          <a:p>
            <a:r>
              <a:rPr lang="en-US" dirty="0"/>
              <a:t>  - **Explanation**:</a:t>
            </a:r>
          </a:p>
          <a:p>
            <a:r>
              <a:rPr lang="en-US" dirty="0"/>
              <a:t>    - The Observer pattern defines a one-to-many dependency between objects. When one object changes state, all its dependents are notified and updated automatically. This is useful for implementing distributed event-handling systems.</a:t>
            </a:r>
          </a:p>
          <a:p>
            <a:r>
              <a:rPr lang="en-US" dirty="0"/>
              <a:t>  - **Example**:</a:t>
            </a:r>
          </a:p>
          <a:p>
            <a:r>
              <a:rPr lang="en-US" dirty="0"/>
              <a:t>    - "In a GUI application, you might use the Observer pattern to update UI components when the underlying data model changes. For instance, if a user updates their profile information, all relevant UI elements are notified and updated accordingly."</a:t>
            </a:r>
          </a:p>
          <a:p>
            <a:r>
              <a:rPr lang="en-US" dirty="0"/>
              <a:t>  - **Refactoring Tips**:</a:t>
            </a:r>
          </a:p>
          <a:p>
            <a:r>
              <a:rPr lang="en-US" dirty="0"/>
              <a:t>    - Define a subject interface for adding, removing, and notifying observers.</a:t>
            </a:r>
          </a:p>
          <a:p>
            <a:r>
              <a:rPr lang="en-US" dirty="0"/>
              <a:t>    - Ensure that observers implement a common interface to handle updates.</a:t>
            </a:r>
          </a:p>
          <a:p>
            <a:endParaRPr lang="en-US" dirty="0"/>
          </a:p>
          <a:p>
            <a:r>
              <a:rPr lang="en-US" dirty="0"/>
              <a:t>**Background Information**:</a:t>
            </a:r>
          </a:p>
          <a:p>
            <a:r>
              <a:rPr lang="en-US" dirty="0"/>
              <a:t>- **Strategy Pattern**:</a:t>
            </a:r>
          </a:p>
          <a:p>
            <a:r>
              <a:rPr lang="en-US" dirty="0"/>
              <a:t>  - The Strategy pattern is a behavioral design pattern that promotes the use of interchangeable algorithms. It is particularly useful for scenarios where you need to switch between different methods of executing a task without changing the client code.</a:t>
            </a:r>
          </a:p>
          <a:p>
            <a:r>
              <a:rPr lang="en-US" dirty="0"/>
              <a:t>  - This pattern adheres to the Open/Closed Principle, as new strategies can be added without modifying the existing code.</a:t>
            </a:r>
          </a:p>
          <a:p>
            <a:r>
              <a:rPr lang="en-US" dirty="0"/>
              <a:t>- **Observer Pattern**:</a:t>
            </a:r>
          </a:p>
          <a:p>
            <a:r>
              <a:rPr lang="en-US" dirty="0"/>
              <a:t>  - The Observer pattern is also a behavioral design pattern that facilitates communication between objects in a loosely coupled manner. It is commonly used in event-driven programming to notify multiple objects of state changes.</a:t>
            </a:r>
          </a:p>
          <a:p>
            <a:r>
              <a:rPr lang="en-US" dirty="0"/>
              <a:t>  - This pattern is useful for implementing a publish-subscribe mechanism, where subjects can notify multiple observers about changes.</a:t>
            </a:r>
          </a:p>
          <a:p>
            <a:endParaRPr lang="en-US" dirty="0"/>
          </a:p>
          <a:p>
            <a:r>
              <a:rPr lang="en-US" dirty="0"/>
              <a:t>**Example**:</a:t>
            </a:r>
          </a:p>
          <a:p>
            <a:r>
              <a:rPr lang="en-US" dirty="0"/>
              <a:t>- **Real-world Scenario for Strategy**:</a:t>
            </a:r>
          </a:p>
          <a:p>
            <a:r>
              <a:rPr lang="en-US" dirty="0"/>
              <a:t>  - "In a payment processing system, you can use the Strategy pattern to switch between different payment gateways based on the user's preference or availability of the gateway. This allows the system to easily integrate new payment methods in the future."</a:t>
            </a:r>
          </a:p>
          <a:p>
            <a:r>
              <a:rPr lang="en-US" dirty="0"/>
              <a:t>- **Real-world Scenario for Observer**:</a:t>
            </a:r>
          </a:p>
          <a:p>
            <a:r>
              <a:rPr lang="en-US" dirty="0"/>
              <a:t>  - "In a stock trading application, the Observer pattern can be used to update the user interface with real-time stock price changes. The stock data acts as the subject, and various UI components act as observers that get updated whenever the stock prices change."</a:t>
            </a:r>
          </a:p>
        </p:txBody>
      </p:sp>
      <p:sp>
        <p:nvSpPr>
          <p:cNvPr id="4" name="Slide Number Placeholder 3"/>
          <p:cNvSpPr>
            <a:spLocks noGrp="1"/>
          </p:cNvSpPr>
          <p:nvPr>
            <p:ph type="sldNum" sz="quarter" idx="5"/>
          </p:nvPr>
        </p:nvSpPr>
        <p:spPr/>
        <p:txBody>
          <a:bodyPr/>
          <a:lstStyle/>
          <a:p>
            <a:fld id="{119F5804-2D0A-254F-8DE1-D35221255C86}" type="slidenum">
              <a:rPr lang="en-US" smtClean="0"/>
              <a:t>22</a:t>
            </a:fld>
            <a:endParaRPr lang="en-US"/>
          </a:p>
        </p:txBody>
      </p:sp>
    </p:spTree>
    <p:extLst>
      <p:ext uri="{BB962C8B-B14F-4D97-AF65-F5344CB8AC3E}">
        <p14:creationId xmlns:p14="http://schemas.microsoft.com/office/powerpoint/2010/main" val="24773913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Strategy Pattern</a:t>
            </a:r>
          </a:p>
          <a:p>
            <a:endParaRPr lang="en-US" dirty="0"/>
          </a:p>
          <a:p>
            <a:r>
              <a:rPr lang="en-US" dirty="0"/>
              <a:t>- `</a:t>
            </a:r>
            <a:r>
              <a:rPr lang="en-US" dirty="0" err="1"/>
              <a:t>IStrategy</a:t>
            </a:r>
            <a:r>
              <a:rPr lang="en-US" dirty="0"/>
              <a:t>` is an interface that defines the strategy algorithm.</a:t>
            </a:r>
          </a:p>
          <a:p>
            <a:r>
              <a:rPr lang="en-US" dirty="0"/>
              <a:t>- `</a:t>
            </a:r>
            <a:r>
              <a:rPr lang="en-US" dirty="0" err="1"/>
              <a:t>ConcreteStrategyA</a:t>
            </a:r>
            <a:r>
              <a:rPr lang="en-US" dirty="0"/>
              <a:t>` and `</a:t>
            </a:r>
            <a:r>
              <a:rPr lang="en-US" dirty="0" err="1"/>
              <a:t>ConcreteStrategyB</a:t>
            </a:r>
            <a:r>
              <a:rPr lang="en-US" dirty="0"/>
              <a:t>` are concrete implementations of the `</a:t>
            </a:r>
            <a:r>
              <a:rPr lang="en-US" dirty="0" err="1"/>
              <a:t>IStrategy</a:t>
            </a:r>
            <a:r>
              <a:rPr lang="en-US" dirty="0"/>
              <a:t>` interface.</a:t>
            </a:r>
          </a:p>
          <a:p>
            <a:r>
              <a:rPr lang="en-US" dirty="0"/>
              <a:t>- `Context` class uses a `</a:t>
            </a:r>
            <a:r>
              <a:rPr lang="en-US" dirty="0" err="1"/>
              <a:t>IStrategy</a:t>
            </a:r>
            <a:r>
              <a:rPr lang="en-US" dirty="0"/>
              <a:t>` object to execute the strategy algorithm. It can change the strategy dynamically at runtime.</a:t>
            </a:r>
          </a:p>
          <a:p>
            <a:endParaRPr lang="en-US" dirty="0"/>
          </a:p>
          <a:p>
            <a:endParaRPr lang="en-US" dirty="0"/>
          </a:p>
          <a:p>
            <a:r>
              <a:rPr lang="en-US" dirty="0"/>
              <a:t>## Observer Pattern</a:t>
            </a:r>
          </a:p>
          <a:p>
            <a:endParaRPr lang="en-US" dirty="0"/>
          </a:p>
          <a:p>
            <a:r>
              <a:rPr lang="en-US" dirty="0"/>
              <a:t>- `</a:t>
            </a:r>
            <a:r>
              <a:rPr lang="en-US" dirty="0" err="1"/>
              <a:t>ISubject</a:t>
            </a:r>
            <a:r>
              <a:rPr lang="en-US" dirty="0"/>
              <a:t>` is the interface for the subject that defines methods for attaching, detaching, and notifying observers.</a:t>
            </a:r>
          </a:p>
          <a:p>
            <a:r>
              <a:rPr lang="en-US" dirty="0"/>
              <a:t>- `</a:t>
            </a:r>
            <a:r>
              <a:rPr lang="en-US" dirty="0" err="1"/>
              <a:t>ConcreteSubject</a:t>
            </a:r>
            <a:r>
              <a:rPr lang="en-US" dirty="0"/>
              <a:t>` implements `</a:t>
            </a:r>
            <a:r>
              <a:rPr lang="en-US" dirty="0" err="1"/>
              <a:t>ISubject</a:t>
            </a:r>
            <a:r>
              <a:rPr lang="en-US" dirty="0"/>
              <a:t>` and maintains the state of interest to observers. It notifies observers of any state changes.</a:t>
            </a:r>
          </a:p>
          <a:p>
            <a:r>
              <a:rPr lang="en-US" dirty="0"/>
              <a:t>- `</a:t>
            </a:r>
            <a:r>
              <a:rPr lang="en-US" dirty="0" err="1"/>
              <a:t>IObserver</a:t>
            </a:r>
            <a:r>
              <a:rPr lang="en-US" dirty="0"/>
              <a:t>` is the interface for observers, defining the `Update` method.</a:t>
            </a:r>
          </a:p>
          <a:p>
            <a:r>
              <a:rPr lang="en-US" dirty="0"/>
              <a:t>- `</a:t>
            </a:r>
            <a:r>
              <a:rPr lang="en-US" dirty="0" err="1"/>
              <a:t>ConcreteObserver</a:t>
            </a:r>
            <a:r>
              <a:rPr lang="en-US" dirty="0"/>
              <a:t>` implements `</a:t>
            </a:r>
            <a:r>
              <a:rPr lang="en-US" dirty="0" err="1"/>
              <a:t>IObserver</a:t>
            </a:r>
            <a:r>
              <a:rPr lang="en-US" dirty="0"/>
              <a:t>` and updates its state in response to notifications from the subject.</a:t>
            </a:r>
          </a:p>
          <a:p>
            <a:endParaRPr lang="en-US" dirty="0"/>
          </a:p>
          <a:p>
            <a:endParaRPr lang="en-US" dirty="0"/>
          </a:p>
        </p:txBody>
      </p:sp>
      <p:sp>
        <p:nvSpPr>
          <p:cNvPr id="4" name="Slide Number Placeholder 3"/>
          <p:cNvSpPr>
            <a:spLocks noGrp="1"/>
          </p:cNvSpPr>
          <p:nvPr>
            <p:ph type="sldNum" sz="quarter" idx="5"/>
          </p:nvPr>
        </p:nvSpPr>
        <p:spPr/>
        <p:txBody>
          <a:bodyPr/>
          <a:lstStyle/>
          <a:p>
            <a:fld id="{119F5804-2D0A-254F-8DE1-D35221255C86}" type="slidenum">
              <a:rPr lang="en-US" smtClean="0"/>
              <a:t>23</a:t>
            </a:fld>
            <a:endParaRPr lang="en-US"/>
          </a:p>
        </p:txBody>
      </p:sp>
    </p:spTree>
    <p:extLst>
      <p:ext uri="{BB962C8B-B14F-4D97-AF65-F5344CB8AC3E}">
        <p14:creationId xmlns:p14="http://schemas.microsoft.com/office/powerpoint/2010/main" val="380773006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(11:45 - 11:50) 5 minutes</a:t>
            </a:r>
          </a:p>
          <a:p>
            <a:endParaRPr lang="en-US" dirty="0"/>
          </a:p>
          <a:p>
            <a:r>
              <a:rPr lang="en-US" dirty="0"/>
              <a:t>**One Sentence Summary**</a:t>
            </a:r>
          </a:p>
          <a:p>
            <a:r>
              <a:rPr lang="en-US" dirty="0"/>
              <a:t>- "Introduce the Decorator and Command design patterns, explaining their purposes and providing practical examples of their use."</a:t>
            </a:r>
          </a:p>
          <a:p>
            <a:endParaRPr lang="en-US" dirty="0"/>
          </a:p>
          <a:p>
            <a:r>
              <a:rPr lang="en-US" dirty="0"/>
              <a:t>**Detailed Notes**:</a:t>
            </a:r>
          </a:p>
          <a:p>
            <a:r>
              <a:rPr lang="en-US" dirty="0"/>
              <a:t>- **Decorator**:</a:t>
            </a:r>
          </a:p>
          <a:p>
            <a:r>
              <a:rPr lang="en-US" dirty="0"/>
              <a:t>  - **Explanation**:</a:t>
            </a:r>
          </a:p>
          <a:p>
            <a:r>
              <a:rPr lang="en-US" dirty="0"/>
              <a:t>    - The Decorator pattern allows behavior to be added to individual objects, dynamically, without affecting the behavior of other objects from the same class.</a:t>
            </a:r>
          </a:p>
          <a:p>
            <a:r>
              <a:rPr lang="en-US" dirty="0"/>
              <a:t>  - **Example**:</a:t>
            </a:r>
          </a:p>
          <a:p>
            <a:r>
              <a:rPr lang="en-US" dirty="0"/>
              <a:t>    - "In a GUI framework, the Decorator pattern can be used to add scrollbars to a window or borders to a text field. Instead of creating a new subclass for each combination of features, decorators can be added to existing classes at runtime."</a:t>
            </a:r>
          </a:p>
          <a:p>
            <a:r>
              <a:rPr lang="en-US" dirty="0"/>
              <a:t>  - **Refactoring Tips**:</a:t>
            </a:r>
          </a:p>
          <a:p>
            <a:r>
              <a:rPr lang="en-US" dirty="0"/>
              <a:t>    - Ensure that decorators implement the same interface as the objects they decorate.</a:t>
            </a:r>
          </a:p>
          <a:p>
            <a:r>
              <a:rPr lang="en-US" dirty="0"/>
              <a:t>    - Use composition to add behavior to objects without modifying their structure.</a:t>
            </a:r>
          </a:p>
          <a:p>
            <a:r>
              <a:rPr lang="en-US" dirty="0"/>
              <a:t>- **Command**:</a:t>
            </a:r>
          </a:p>
          <a:p>
            <a:r>
              <a:rPr lang="en-US" dirty="0"/>
              <a:t>  - **Explanation**:</a:t>
            </a:r>
          </a:p>
          <a:p>
            <a:r>
              <a:rPr lang="en-US" dirty="0"/>
              <a:t>    - The Command pattern encapsulates a request as an object, thereby allowing for parameterization of clients with queues, requests, and operations. It decouples the sender of a request from its receiver.</a:t>
            </a:r>
          </a:p>
          <a:p>
            <a:r>
              <a:rPr lang="en-US" dirty="0"/>
              <a:t>  - **Example**:</a:t>
            </a:r>
          </a:p>
          <a:p>
            <a:r>
              <a:rPr lang="en-US" dirty="0"/>
              <a:t>    - "In an application with undo/redo functionality, each action the user can perform (like typing text, deleting a line, or applying a style) can be represented as a command. These commands can be stored in a history list and executed, undone, or redone as needed."</a:t>
            </a:r>
          </a:p>
          <a:p>
            <a:r>
              <a:rPr lang="en-US" dirty="0"/>
              <a:t>  - **Refactoring Tips**:</a:t>
            </a:r>
          </a:p>
          <a:p>
            <a:r>
              <a:rPr lang="en-US" dirty="0"/>
              <a:t>    - Create a command interface with an execute method.</a:t>
            </a:r>
          </a:p>
          <a:p>
            <a:r>
              <a:rPr lang="en-US" dirty="0"/>
              <a:t>    - Implement concrete command classes for each type of request.</a:t>
            </a:r>
          </a:p>
          <a:p>
            <a:r>
              <a:rPr lang="en-US" dirty="0"/>
              <a:t>    - Use a command invoker to handle the execution of commands.</a:t>
            </a:r>
          </a:p>
          <a:p>
            <a:endParaRPr lang="en-US" dirty="0"/>
          </a:p>
          <a:p>
            <a:r>
              <a:rPr lang="en-US" dirty="0"/>
              <a:t>**Background Information**:</a:t>
            </a:r>
          </a:p>
          <a:p>
            <a:r>
              <a:rPr lang="en-US" dirty="0"/>
              <a:t>- **Decorator Pattern**:</a:t>
            </a:r>
          </a:p>
          <a:p>
            <a:r>
              <a:rPr lang="en-US" dirty="0"/>
              <a:t>  - The Decorator pattern is a structural pattern that provides a flexible alternative to subclassing for extending functionality. It is useful for adhering to the Open/Closed Principle, as it allows behavior to be extended without modifying existing code.</a:t>
            </a:r>
          </a:p>
          <a:p>
            <a:r>
              <a:rPr lang="en-US" dirty="0"/>
              <a:t>- **Command Pattern**:</a:t>
            </a:r>
          </a:p>
          <a:p>
            <a:r>
              <a:rPr lang="en-US" dirty="0"/>
              <a:t>  - The Command pattern is a behavioral pattern that turns a request into a stand-alone object that contains all information about the request. This is useful for implementing operations such as logging, undo/redo, and transactional behaviors.</a:t>
            </a:r>
          </a:p>
          <a:p>
            <a:endParaRPr lang="en-US" dirty="0"/>
          </a:p>
          <a:p>
            <a:r>
              <a:rPr lang="en-US" dirty="0"/>
              <a:t>**Example**:</a:t>
            </a:r>
          </a:p>
          <a:p>
            <a:r>
              <a:rPr lang="en-US" dirty="0"/>
              <a:t>- **Real-world Scenario for Decorator**:</a:t>
            </a:r>
          </a:p>
          <a:p>
            <a:r>
              <a:rPr lang="en-US" dirty="0"/>
              <a:t>  - "In a text editing application, you might use the Decorator pattern to add different styles to text components. For example, you can add bold, italic, and underline styles to a text component dynamically, based on user actions."</a:t>
            </a:r>
          </a:p>
          <a:p>
            <a:r>
              <a:rPr lang="en-US" dirty="0"/>
              <a:t>- **Real-world Scenario for Command**:</a:t>
            </a:r>
          </a:p>
          <a:p>
            <a:r>
              <a:rPr lang="en-US" dirty="0"/>
              <a:t>  - "In a graphic design application, user actions like drawing, resizing, and rotating objects can be encapsulated as commands. This allows the application to support complex undo/redo functionality, giving users the flexibility to revert and reapply actions as needed."</a:t>
            </a:r>
          </a:p>
        </p:txBody>
      </p:sp>
      <p:sp>
        <p:nvSpPr>
          <p:cNvPr id="4" name="Slide Number Placeholder 3"/>
          <p:cNvSpPr>
            <a:spLocks noGrp="1"/>
          </p:cNvSpPr>
          <p:nvPr>
            <p:ph type="sldNum" sz="quarter" idx="5"/>
          </p:nvPr>
        </p:nvSpPr>
        <p:spPr/>
        <p:txBody>
          <a:bodyPr/>
          <a:lstStyle/>
          <a:p>
            <a:fld id="{119F5804-2D0A-254F-8DE1-D35221255C86}" type="slidenum">
              <a:rPr lang="en-US" smtClean="0"/>
              <a:t>24</a:t>
            </a:fld>
            <a:endParaRPr lang="en-US"/>
          </a:p>
        </p:txBody>
      </p:sp>
    </p:spTree>
    <p:extLst>
      <p:ext uri="{BB962C8B-B14F-4D97-AF65-F5344CB8AC3E}">
        <p14:creationId xmlns:p14="http://schemas.microsoft.com/office/powerpoint/2010/main" val="73563905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Decorator Pattern</a:t>
            </a:r>
          </a:p>
          <a:p>
            <a:endParaRPr lang="en-US" dirty="0"/>
          </a:p>
          <a:p>
            <a:r>
              <a:rPr lang="en-US" dirty="0"/>
              <a:t>- `</a:t>
            </a:r>
            <a:r>
              <a:rPr lang="en-US" dirty="0" err="1"/>
              <a:t>IComponent</a:t>
            </a:r>
            <a:r>
              <a:rPr lang="en-US" dirty="0"/>
              <a:t>` is the component interface.</a:t>
            </a:r>
          </a:p>
          <a:p>
            <a:r>
              <a:rPr lang="en-US" dirty="0"/>
              <a:t>- `</a:t>
            </a:r>
            <a:r>
              <a:rPr lang="en-US" dirty="0" err="1"/>
              <a:t>ConcreteComponent</a:t>
            </a:r>
            <a:r>
              <a:rPr lang="en-US" dirty="0"/>
              <a:t>` implements `</a:t>
            </a:r>
            <a:r>
              <a:rPr lang="en-US" dirty="0" err="1"/>
              <a:t>IComponent</a:t>
            </a:r>
            <a:r>
              <a:rPr lang="en-US" dirty="0"/>
              <a:t>`.</a:t>
            </a:r>
          </a:p>
          <a:p>
            <a:r>
              <a:rPr lang="en-US" dirty="0"/>
              <a:t>- `Decorator` is an abstract class that implements `</a:t>
            </a:r>
            <a:r>
              <a:rPr lang="en-US" dirty="0" err="1"/>
              <a:t>IComponent</a:t>
            </a:r>
            <a:r>
              <a:rPr lang="en-US" dirty="0"/>
              <a:t>` and holds a reference to an `</a:t>
            </a:r>
            <a:r>
              <a:rPr lang="en-US" dirty="0" err="1"/>
              <a:t>IComponent</a:t>
            </a:r>
            <a:r>
              <a:rPr lang="en-US" dirty="0"/>
              <a:t>` object.</a:t>
            </a:r>
          </a:p>
          <a:p>
            <a:r>
              <a:rPr lang="en-US" dirty="0"/>
              <a:t>- `</a:t>
            </a:r>
            <a:r>
              <a:rPr lang="en-US" dirty="0" err="1"/>
              <a:t>ConcreteDecoratorA</a:t>
            </a:r>
            <a:r>
              <a:rPr lang="en-US" dirty="0"/>
              <a:t>` and `</a:t>
            </a:r>
            <a:r>
              <a:rPr lang="en-US" dirty="0" err="1"/>
              <a:t>ConcreteDecoratorB</a:t>
            </a:r>
            <a:r>
              <a:rPr lang="en-US" dirty="0"/>
              <a:t>` are concrete decorators that extend the functionality of the component by adding behaviors.</a:t>
            </a:r>
          </a:p>
          <a:p>
            <a:endParaRPr lang="en-US" dirty="0"/>
          </a:p>
          <a:p>
            <a:endParaRPr lang="en-US" dirty="0"/>
          </a:p>
          <a:p>
            <a:r>
              <a:rPr lang="en-US" dirty="0"/>
              <a:t>## Command Pattern</a:t>
            </a:r>
          </a:p>
          <a:p>
            <a:endParaRPr lang="en-US" dirty="0"/>
          </a:p>
          <a:p>
            <a:r>
              <a:rPr lang="en-US" dirty="0"/>
              <a:t>- `</a:t>
            </a:r>
            <a:r>
              <a:rPr lang="en-US" dirty="0" err="1"/>
              <a:t>ICommand</a:t>
            </a:r>
            <a:r>
              <a:rPr lang="en-US" dirty="0"/>
              <a:t>` is the command interface.</a:t>
            </a:r>
          </a:p>
          <a:p>
            <a:r>
              <a:rPr lang="en-US" dirty="0"/>
              <a:t>- `</a:t>
            </a:r>
            <a:r>
              <a:rPr lang="en-US" dirty="0" err="1"/>
              <a:t>ConcreteCommand</a:t>
            </a:r>
            <a:r>
              <a:rPr lang="en-US" dirty="0"/>
              <a:t>` implements `</a:t>
            </a:r>
            <a:r>
              <a:rPr lang="en-US" dirty="0" err="1"/>
              <a:t>ICommand</a:t>
            </a:r>
            <a:r>
              <a:rPr lang="en-US" dirty="0"/>
              <a:t>` and holds a reference to `Receiver`.</a:t>
            </a:r>
          </a:p>
          <a:p>
            <a:r>
              <a:rPr lang="en-US" dirty="0"/>
              <a:t>- `Receiver` is the class that performs the actual action.</a:t>
            </a:r>
          </a:p>
          <a:p>
            <a:r>
              <a:rPr lang="en-US" dirty="0"/>
              <a:t>- `Invoker` holds a command and can execute the command by calling its `Execute` method.</a:t>
            </a:r>
          </a:p>
          <a:p>
            <a:endParaRPr lang="en-US" dirty="0"/>
          </a:p>
          <a:p>
            <a:endParaRPr lang="en-US" dirty="0"/>
          </a:p>
        </p:txBody>
      </p:sp>
      <p:sp>
        <p:nvSpPr>
          <p:cNvPr id="4" name="Slide Number Placeholder 3"/>
          <p:cNvSpPr>
            <a:spLocks noGrp="1"/>
          </p:cNvSpPr>
          <p:nvPr>
            <p:ph type="sldNum" sz="quarter" idx="5"/>
          </p:nvPr>
        </p:nvSpPr>
        <p:spPr/>
        <p:txBody>
          <a:bodyPr/>
          <a:lstStyle/>
          <a:p>
            <a:fld id="{119F5804-2D0A-254F-8DE1-D35221255C86}" type="slidenum">
              <a:rPr lang="en-US" smtClean="0"/>
              <a:t>25</a:t>
            </a:fld>
            <a:endParaRPr lang="en-US"/>
          </a:p>
        </p:txBody>
      </p:sp>
    </p:spTree>
    <p:extLst>
      <p:ext uri="{BB962C8B-B14F-4D97-AF65-F5344CB8AC3E}">
        <p14:creationId xmlns:p14="http://schemas.microsoft.com/office/powerpoint/2010/main" val="2504368348"/>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(11:50 - 12:00) – 10 minutes</a:t>
            </a:r>
          </a:p>
          <a:p>
            <a:endParaRPr lang="en-US" dirty="0"/>
          </a:p>
          <a:p>
            <a:r>
              <a:rPr lang="en-US" dirty="0"/>
              <a:t>**One Sentence Summary**</a:t>
            </a:r>
          </a:p>
          <a:p>
            <a:r>
              <a:rPr lang="en-US" dirty="0"/>
              <a:t>- "Introduce the Adapter pattern and briefly overview other useful design patterns, explaining their purposes and providing practical examples."</a:t>
            </a:r>
          </a:p>
          <a:p>
            <a:endParaRPr lang="en-US" dirty="0"/>
          </a:p>
          <a:p>
            <a:r>
              <a:rPr lang="en-US" dirty="0"/>
              <a:t>**Detailed Notes**:</a:t>
            </a:r>
          </a:p>
          <a:p>
            <a:r>
              <a:rPr lang="en-US" dirty="0"/>
              <a:t>- **Adapter**:</a:t>
            </a:r>
          </a:p>
          <a:p>
            <a:r>
              <a:rPr lang="en-US" dirty="0"/>
              <a:t>  - **Explanation**:</a:t>
            </a:r>
          </a:p>
          <a:p>
            <a:r>
              <a:rPr lang="en-US" dirty="0"/>
              <a:t>    - The Adapter pattern allows objects with incompatible interfaces to work together by providing a wrapper that translates the interface of one class into an interface expected by the clients.</a:t>
            </a:r>
          </a:p>
          <a:p>
            <a:r>
              <a:rPr lang="en-US" dirty="0"/>
              <a:t>  - **Example**:</a:t>
            </a:r>
          </a:p>
          <a:p>
            <a:r>
              <a:rPr lang="en-US" dirty="0"/>
              <a:t>    - "If your application uses a logging framework with a different interface than a third-party library, you can create an adapter to make the third-party library compatible with your application's logging framework."</a:t>
            </a:r>
          </a:p>
          <a:p>
            <a:r>
              <a:rPr lang="en-US" dirty="0"/>
              <a:t>  - **Refactoring Tips**:</a:t>
            </a:r>
          </a:p>
          <a:p>
            <a:r>
              <a:rPr lang="en-US" dirty="0"/>
              <a:t>    - Implement an adapter class that wraps the existing class and translates the interface.</a:t>
            </a:r>
          </a:p>
          <a:p>
            <a:r>
              <a:rPr lang="en-US" dirty="0"/>
              <a:t>    - Ensure the adapter class implements the expected interface, facilitating smooth integration.</a:t>
            </a:r>
          </a:p>
          <a:p>
            <a:r>
              <a:rPr lang="en-US" dirty="0"/>
              <a:t>- **Other Useful Patterns**:</a:t>
            </a:r>
          </a:p>
          <a:p>
            <a:r>
              <a:rPr lang="en-US" dirty="0"/>
              <a:t>  - **Facade**:</a:t>
            </a:r>
          </a:p>
          <a:p>
            <a:r>
              <a:rPr lang="en-US" dirty="0"/>
              <a:t>    - **Explanation**:</a:t>
            </a:r>
          </a:p>
          <a:p>
            <a:r>
              <a:rPr lang="en-US" dirty="0"/>
              <a:t>      - The Facade pattern provides a simplified interface to a complex subsystem, making it easier to use.</a:t>
            </a:r>
          </a:p>
          <a:p>
            <a:r>
              <a:rPr lang="en-US" dirty="0"/>
              <a:t>    - **Example**:</a:t>
            </a:r>
          </a:p>
          <a:p>
            <a:r>
              <a:rPr lang="en-US" dirty="0"/>
              <a:t>      - "In a home automation system, a Facade can provide a simple interface to control multiple subsystems like lighting, heating, and security."</a:t>
            </a:r>
          </a:p>
          <a:p>
            <a:r>
              <a:rPr lang="en-US" dirty="0"/>
              <a:t>  - **Proxy**:</a:t>
            </a:r>
          </a:p>
          <a:p>
            <a:r>
              <a:rPr lang="en-US" dirty="0"/>
              <a:t>    - **Explanation**:</a:t>
            </a:r>
          </a:p>
          <a:p>
            <a:r>
              <a:rPr lang="en-US" dirty="0"/>
              <a:t>      - The Proxy pattern provides a surrogate or placeholder for another object to control access to it.</a:t>
            </a:r>
          </a:p>
          <a:p>
            <a:r>
              <a:rPr lang="en-US" dirty="0"/>
              <a:t>    - **Example**:</a:t>
            </a:r>
          </a:p>
          <a:p>
            <a:r>
              <a:rPr lang="en-US" dirty="0"/>
              <a:t>      - "In a network application, a proxy can control access to a remote service, providing caching and access control."</a:t>
            </a:r>
          </a:p>
          <a:p>
            <a:r>
              <a:rPr lang="en-US" dirty="0"/>
              <a:t>  - **Iterator**:</a:t>
            </a:r>
          </a:p>
          <a:p>
            <a:r>
              <a:rPr lang="en-US" dirty="0"/>
              <a:t>    - **Explanation**:</a:t>
            </a:r>
          </a:p>
          <a:p>
            <a:r>
              <a:rPr lang="en-US" dirty="0"/>
              <a:t>      - The Iterator pattern provides a way to access the elements of an aggregate object sequentially without exposing its underlying representation.</a:t>
            </a:r>
          </a:p>
          <a:p>
            <a:r>
              <a:rPr lang="en-US" dirty="0"/>
              <a:t>    - **Example**:</a:t>
            </a:r>
          </a:p>
          <a:p>
            <a:r>
              <a:rPr lang="en-US" dirty="0"/>
              <a:t>      - "In a collection framework, an iterator allows you to traverse a list or set without needing to know its internal structure."</a:t>
            </a:r>
          </a:p>
          <a:p>
            <a:r>
              <a:rPr lang="en-US" dirty="0"/>
              <a:t>  - **Composite**:</a:t>
            </a:r>
          </a:p>
          <a:p>
            <a:r>
              <a:rPr lang="en-US" dirty="0"/>
              <a:t>    - **Explanation**:</a:t>
            </a:r>
          </a:p>
          <a:p>
            <a:r>
              <a:rPr lang="en-US" dirty="0"/>
              <a:t>      - The Composite pattern allows you to compose objects into tree structures to represent part-whole hierarchies. It enables clients to treat individual objects and compositions of objects uniformly.</a:t>
            </a:r>
          </a:p>
          <a:p>
            <a:r>
              <a:rPr lang="en-US" dirty="0"/>
              <a:t>    - **Example**:</a:t>
            </a:r>
          </a:p>
          <a:p>
            <a:r>
              <a:rPr lang="en-US" dirty="0"/>
              <a:t>      - "In a graphical user interface, you can use the Composite pattern to treat individual widgets and compositions of widgets uniformly."</a:t>
            </a:r>
          </a:p>
          <a:p>
            <a:endParaRPr lang="en-US" dirty="0"/>
          </a:p>
          <a:p>
            <a:r>
              <a:rPr lang="en-US" dirty="0"/>
              <a:t>**Background Information**:</a:t>
            </a:r>
          </a:p>
          <a:p>
            <a:r>
              <a:rPr lang="en-US" dirty="0"/>
              <a:t>- **Adapter Pattern**:</a:t>
            </a:r>
          </a:p>
          <a:p>
            <a:r>
              <a:rPr lang="en-US" dirty="0"/>
              <a:t>  - The Adapter pattern is a structural pattern that helps to make classes work together that otherwise couldn't because of incompatible interfaces. It is often used when integrating third-party libraries or legacy systems.</a:t>
            </a:r>
          </a:p>
          <a:p>
            <a:r>
              <a:rPr lang="en-US" dirty="0"/>
              <a:t>- **Other Patterns**:</a:t>
            </a:r>
          </a:p>
          <a:p>
            <a:r>
              <a:rPr lang="en-US" dirty="0"/>
              <a:t>  - **Facade**: Often used to provide a simple interface to a complex subsystem, making the subsystem easier to use and understand.</a:t>
            </a:r>
          </a:p>
          <a:p>
            <a:r>
              <a:rPr lang="en-US" dirty="0"/>
              <a:t>  - **Proxy**: Commonly used in situations where an object is expensive to create, or where you want to control access to the object.</a:t>
            </a:r>
          </a:p>
          <a:p>
            <a:r>
              <a:rPr lang="en-US" dirty="0"/>
              <a:t>  - **Iterator**: Widely used in collection frameworks to provide a standard way to traverse elements without exposing the underlying structure.</a:t>
            </a:r>
          </a:p>
          <a:p>
            <a:r>
              <a:rPr lang="en-US" dirty="0"/>
              <a:t>  - **Composite**: Useful in scenarios where you want to treat individual objects and compositions of objects uniformly, such as in hierarchical data structures.</a:t>
            </a:r>
          </a:p>
          <a:p>
            <a:endParaRPr lang="en-US" dirty="0"/>
          </a:p>
          <a:p>
            <a:r>
              <a:rPr lang="en-US" dirty="0"/>
              <a:t>**Example**:</a:t>
            </a:r>
          </a:p>
          <a:p>
            <a:r>
              <a:rPr lang="en-US" dirty="0"/>
              <a:t>- **Real-world Scenario for Adapter**:</a:t>
            </a:r>
          </a:p>
          <a:p>
            <a:r>
              <a:rPr lang="en-US" dirty="0"/>
              <a:t>  - "In a payment processing system, if you switch to a new payment gateway with a different interface, you can use an adapter to make the new gateway compatible with your existing code, ensuring a smooth transition."</a:t>
            </a:r>
          </a:p>
          <a:p>
            <a:r>
              <a:rPr lang="en-US" dirty="0"/>
              <a:t>- **Real-world Scenario for Other Patterns**:</a:t>
            </a:r>
          </a:p>
          <a:p>
            <a:r>
              <a:rPr lang="en-US" dirty="0"/>
              <a:t>  - **Facade**: "In a library management system, a Facade can provide a simple interface for checking out and returning books, hiding the complexity of interacting with multiple subsystems like inventory, user accounts, and notifications."</a:t>
            </a:r>
          </a:p>
          <a:p>
            <a:r>
              <a:rPr lang="en-US" dirty="0"/>
              <a:t>  - **Proxy**: "In a security system, a proxy can control access to sensitive resources, providing logging and access control features."</a:t>
            </a:r>
          </a:p>
          <a:p>
            <a:r>
              <a:rPr lang="en-US" dirty="0"/>
              <a:t>  - **Iterator**: "In a music playlist application, an iterator can allow users to browse through songs without needing to know the details of how the playlist is stored."</a:t>
            </a:r>
          </a:p>
          <a:p>
            <a:r>
              <a:rPr lang="en-US" dirty="0"/>
              <a:t>  - **Composite**: "In a drawing application, you can use the Composite pattern to manage complex drawings made up of simple shapes, allowing you to treat both simple and complex drawings uniformly."</a:t>
            </a:r>
          </a:p>
        </p:txBody>
      </p:sp>
      <p:sp>
        <p:nvSpPr>
          <p:cNvPr id="4" name="Slide Number Placeholder 3"/>
          <p:cNvSpPr>
            <a:spLocks noGrp="1"/>
          </p:cNvSpPr>
          <p:nvPr>
            <p:ph type="sldNum" sz="quarter" idx="5"/>
          </p:nvPr>
        </p:nvSpPr>
        <p:spPr/>
        <p:txBody>
          <a:bodyPr/>
          <a:lstStyle/>
          <a:p>
            <a:fld id="{119F5804-2D0A-254F-8DE1-D35221255C86}" type="slidenum">
              <a:rPr lang="en-US" smtClean="0"/>
              <a:t>26</a:t>
            </a:fld>
            <a:endParaRPr lang="en-US"/>
          </a:p>
        </p:txBody>
      </p:sp>
    </p:spTree>
    <p:extLst>
      <p:ext uri="{BB962C8B-B14F-4D97-AF65-F5344CB8AC3E}">
        <p14:creationId xmlns:p14="http://schemas.microsoft.com/office/powerpoint/2010/main" val="311888684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Adapter Pattern</a:t>
            </a:r>
          </a:p>
          <a:p>
            <a:endParaRPr lang="en-US" dirty="0"/>
          </a:p>
          <a:p>
            <a:r>
              <a:rPr lang="en-US" dirty="0"/>
              <a:t>- `</a:t>
            </a:r>
            <a:r>
              <a:rPr lang="en-US" dirty="0" err="1"/>
              <a:t>ITarget</a:t>
            </a:r>
            <a:r>
              <a:rPr lang="en-US" dirty="0"/>
              <a:t>` is the target interface expected by the client.</a:t>
            </a:r>
          </a:p>
          <a:p>
            <a:r>
              <a:rPr lang="en-US" dirty="0"/>
              <a:t>- `</a:t>
            </a:r>
            <a:r>
              <a:rPr lang="en-US" dirty="0" err="1"/>
              <a:t>Adaptee</a:t>
            </a:r>
            <a:r>
              <a:rPr lang="en-US" dirty="0"/>
              <a:t>` is the class that needs to be adapted.</a:t>
            </a:r>
          </a:p>
          <a:p>
            <a:r>
              <a:rPr lang="en-US" dirty="0"/>
              <a:t>- `Adapter` implements `</a:t>
            </a:r>
            <a:r>
              <a:rPr lang="en-US" dirty="0" err="1"/>
              <a:t>ITarget</a:t>
            </a:r>
            <a:r>
              <a:rPr lang="en-US" dirty="0"/>
              <a:t>` and holds a reference to `</a:t>
            </a:r>
            <a:r>
              <a:rPr lang="en-US" dirty="0" err="1"/>
              <a:t>Adaptee</a:t>
            </a:r>
            <a:r>
              <a:rPr lang="en-US" dirty="0"/>
              <a:t>`. It translates the `Request` call to `</a:t>
            </a:r>
            <a:r>
              <a:rPr lang="en-US" dirty="0" err="1"/>
              <a:t>SpecificRequest</a:t>
            </a:r>
            <a:r>
              <a:rPr lang="en-US" dirty="0"/>
              <a:t>`.</a:t>
            </a:r>
          </a:p>
          <a:p>
            <a:endParaRPr lang="en-US" dirty="0"/>
          </a:p>
          <a:p>
            <a:endParaRPr lang="en-US" dirty="0"/>
          </a:p>
          <a:p>
            <a:r>
              <a:rPr lang="en-US" dirty="0"/>
              <a:t>## Facade Pattern</a:t>
            </a:r>
          </a:p>
          <a:p>
            <a:endParaRPr lang="en-US" dirty="0"/>
          </a:p>
          <a:p>
            <a:r>
              <a:rPr lang="en-US" dirty="0"/>
              <a:t>- `</a:t>
            </a:r>
            <a:r>
              <a:rPr lang="en-US" dirty="0" err="1"/>
              <a:t>SubsystemA</a:t>
            </a:r>
            <a:r>
              <a:rPr lang="en-US" dirty="0"/>
              <a:t>`, `</a:t>
            </a:r>
            <a:r>
              <a:rPr lang="en-US" dirty="0" err="1"/>
              <a:t>SubsystemB</a:t>
            </a:r>
            <a:r>
              <a:rPr lang="en-US" dirty="0"/>
              <a:t>`, and `</a:t>
            </a:r>
            <a:r>
              <a:rPr lang="en-US" dirty="0" err="1"/>
              <a:t>SubsystemC</a:t>
            </a:r>
            <a:r>
              <a:rPr lang="en-US" dirty="0"/>
              <a:t>` are the complex subsystems with their own operations.</a:t>
            </a:r>
          </a:p>
          <a:p>
            <a:r>
              <a:rPr lang="en-US" dirty="0"/>
              <a:t>- `Facade` provides a simplified interface to these subsystems, calling their operations to perform higher-level operations `Operation1` and `Operation2`.</a:t>
            </a:r>
          </a:p>
          <a:p>
            <a:endParaRPr lang="en-US" dirty="0"/>
          </a:p>
          <a:p>
            <a:endParaRPr lang="en-US" dirty="0"/>
          </a:p>
          <a:p>
            <a:r>
              <a:rPr lang="en-US" dirty="0"/>
              <a:t>## Proxy Pattern</a:t>
            </a:r>
          </a:p>
          <a:p>
            <a:endParaRPr lang="en-US" dirty="0"/>
          </a:p>
          <a:p>
            <a:r>
              <a:rPr lang="en-US" dirty="0"/>
              <a:t>- `</a:t>
            </a:r>
            <a:r>
              <a:rPr lang="en-US" dirty="0" err="1"/>
              <a:t>ISubject</a:t>
            </a:r>
            <a:r>
              <a:rPr lang="en-US" dirty="0"/>
              <a:t>` is the common interface for both the `</a:t>
            </a:r>
            <a:r>
              <a:rPr lang="en-US" dirty="0" err="1"/>
              <a:t>RealSubject</a:t>
            </a:r>
            <a:r>
              <a:rPr lang="en-US" dirty="0"/>
              <a:t>` and the `Proxy`.</a:t>
            </a:r>
          </a:p>
          <a:p>
            <a:r>
              <a:rPr lang="en-US" dirty="0"/>
              <a:t>- `</a:t>
            </a:r>
            <a:r>
              <a:rPr lang="en-US" dirty="0" err="1"/>
              <a:t>RealSubject</a:t>
            </a:r>
            <a:r>
              <a:rPr lang="en-US" dirty="0"/>
              <a:t>` implements the `</a:t>
            </a:r>
            <a:r>
              <a:rPr lang="en-US" dirty="0" err="1"/>
              <a:t>ISubject</a:t>
            </a:r>
            <a:r>
              <a:rPr lang="en-US" dirty="0"/>
              <a:t>` interface and contains the real logic.</a:t>
            </a:r>
          </a:p>
          <a:p>
            <a:r>
              <a:rPr lang="en-US" dirty="0"/>
              <a:t>- `Proxy` also implements the `</a:t>
            </a:r>
            <a:r>
              <a:rPr lang="en-US" dirty="0" err="1"/>
              <a:t>ISubject</a:t>
            </a:r>
            <a:r>
              <a:rPr lang="en-US" dirty="0"/>
              <a:t>` interface and controls access to the `</a:t>
            </a:r>
            <a:r>
              <a:rPr lang="en-US" dirty="0" err="1"/>
              <a:t>RealSubject</a:t>
            </a:r>
            <a:r>
              <a:rPr lang="en-US" dirty="0"/>
              <a:t>`, adding additional behavior such as logging.</a:t>
            </a:r>
          </a:p>
          <a:p>
            <a:endParaRPr lang="en-US" dirty="0"/>
          </a:p>
          <a:p>
            <a:endParaRPr lang="en-US" dirty="0"/>
          </a:p>
          <a:p>
            <a:r>
              <a:rPr lang="en-US" dirty="0"/>
              <a:t>## Iterator Pattern</a:t>
            </a:r>
          </a:p>
          <a:p>
            <a:endParaRPr lang="en-US" dirty="0"/>
          </a:p>
          <a:p>
            <a:r>
              <a:rPr lang="en-US" dirty="0"/>
              <a:t>- `</a:t>
            </a:r>
            <a:r>
              <a:rPr lang="en-US" dirty="0" err="1"/>
              <a:t>IAggregate</a:t>
            </a:r>
            <a:r>
              <a:rPr lang="en-US" dirty="0"/>
              <a:t>` is the interface for the aggregate, which declares the `</a:t>
            </a:r>
            <a:r>
              <a:rPr lang="en-US" dirty="0" err="1"/>
              <a:t>CreateIterator</a:t>
            </a:r>
            <a:r>
              <a:rPr lang="en-US" dirty="0"/>
              <a:t>` method.</a:t>
            </a:r>
          </a:p>
          <a:p>
            <a:r>
              <a:rPr lang="en-US" dirty="0"/>
              <a:t>- `</a:t>
            </a:r>
            <a:r>
              <a:rPr lang="en-US" dirty="0" err="1"/>
              <a:t>ConcreteAggregate</a:t>
            </a:r>
            <a:r>
              <a:rPr lang="en-US" dirty="0"/>
              <a:t>` implements `</a:t>
            </a:r>
            <a:r>
              <a:rPr lang="en-US" dirty="0" err="1"/>
              <a:t>IAggregate</a:t>
            </a:r>
            <a:r>
              <a:rPr lang="en-US" dirty="0"/>
              <a:t>` and holds the collection of items.</a:t>
            </a:r>
          </a:p>
          <a:p>
            <a:r>
              <a:rPr lang="en-US" dirty="0"/>
              <a:t>- `</a:t>
            </a:r>
            <a:r>
              <a:rPr lang="en-US" dirty="0" err="1"/>
              <a:t>IIterator</a:t>
            </a:r>
            <a:r>
              <a:rPr lang="en-US" dirty="0"/>
              <a:t>` is the interface for the iterator, which declares methods for iteration (`</a:t>
            </a:r>
            <a:r>
              <a:rPr lang="en-US" dirty="0" err="1"/>
              <a:t>HasNext</a:t>
            </a:r>
            <a:r>
              <a:rPr lang="en-US" dirty="0"/>
              <a:t>`, `Next`).</a:t>
            </a:r>
          </a:p>
          <a:p>
            <a:r>
              <a:rPr lang="en-US" dirty="0"/>
              <a:t>- `</a:t>
            </a:r>
            <a:r>
              <a:rPr lang="en-US" dirty="0" err="1"/>
              <a:t>ConcreteIterator</a:t>
            </a:r>
            <a:r>
              <a:rPr lang="en-US" dirty="0"/>
              <a:t>` implements `</a:t>
            </a:r>
            <a:r>
              <a:rPr lang="en-US" dirty="0" err="1"/>
              <a:t>IIterator</a:t>
            </a:r>
            <a:r>
              <a:rPr lang="en-US" dirty="0"/>
              <a:t>` and provides the logic for iterating over the `</a:t>
            </a:r>
            <a:r>
              <a:rPr lang="en-US" dirty="0" err="1"/>
              <a:t>ConcreteAggregate</a:t>
            </a:r>
            <a:r>
              <a:rPr lang="en-US" dirty="0"/>
              <a:t>`.</a:t>
            </a:r>
          </a:p>
          <a:p>
            <a:endParaRPr lang="en-US" dirty="0"/>
          </a:p>
          <a:p>
            <a:endParaRPr lang="en-US" dirty="0"/>
          </a:p>
          <a:p>
            <a:r>
              <a:rPr lang="en-US"/>
              <a:t>## </a:t>
            </a:r>
            <a:r>
              <a:rPr lang="en-US" dirty="0"/>
              <a:t>Composite Pattern</a:t>
            </a:r>
          </a:p>
          <a:p>
            <a:endParaRPr lang="en-US" dirty="0"/>
          </a:p>
          <a:p>
            <a:r>
              <a:rPr lang="en-US" dirty="0"/>
              <a:t>- `Component` is the abstract class that defines the interface for objects in the composition.</a:t>
            </a:r>
          </a:p>
          <a:p>
            <a:r>
              <a:rPr lang="en-US" dirty="0"/>
              <a:t>- `Leaf` is a class that represents leaf objects in the composition. A leaf has no children.</a:t>
            </a:r>
          </a:p>
          <a:p>
            <a:r>
              <a:rPr lang="en-US" dirty="0"/>
              <a:t>- `Composite` is a class that represents composite objects. A composite can have children, which can be either `Leaf` objects or other `Composite` objects.</a:t>
            </a:r>
          </a:p>
          <a:p>
            <a:r>
              <a:rPr lang="en-US" dirty="0"/>
              <a:t>- The `Composite` class contains and manages child components, implementing the `Add`, `Remove`, and `Display` methods.</a:t>
            </a:r>
          </a:p>
        </p:txBody>
      </p:sp>
      <p:sp>
        <p:nvSpPr>
          <p:cNvPr id="4" name="Slide Number Placeholder 3"/>
          <p:cNvSpPr>
            <a:spLocks noGrp="1"/>
          </p:cNvSpPr>
          <p:nvPr>
            <p:ph type="sldNum" sz="quarter" idx="5"/>
          </p:nvPr>
        </p:nvSpPr>
        <p:spPr/>
        <p:txBody>
          <a:bodyPr/>
          <a:lstStyle/>
          <a:p>
            <a:fld id="{119F5804-2D0A-254F-8DE1-D35221255C86}" type="slidenum">
              <a:rPr lang="en-US" smtClean="0"/>
              <a:t>27</a:t>
            </a:fld>
            <a:endParaRPr lang="en-US"/>
          </a:p>
        </p:txBody>
      </p:sp>
    </p:spTree>
    <p:extLst>
      <p:ext uri="{BB962C8B-B14F-4D97-AF65-F5344CB8AC3E}">
        <p14:creationId xmlns:p14="http://schemas.microsoft.com/office/powerpoint/2010/main" val="270637881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(12:00) </a:t>
            </a:r>
            <a:r>
              <a:rPr lang="en-US" dirty="0"/>
              <a:t>Up to when people want to take lunch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"Summarize the key points from the morning session, address any questions, and preview the upcoming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**Detailed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**Summarize Key Takeaways from the Morning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Recap the main concepts covered in the morning session, highlighting the importance of TDD, design patterns, and the use of AI tools in software development.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"We've covered essential TDD practices with the Gilded Rose Kata, explored various design patterns, and seen how AI tools like GitHub Copilot can enhance our coding process."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**Encourage Continuous Practice and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Stress the importance of applying what has been learned through continuous practice and seeking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"Remember, the principles and patterns we've discussed today are not just for the classroom. They are tools you can apply in your daily work to improve code quality and efficiency."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 Floor for Questions and Discussions**: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**Address Any Challenges Faced by Participants**: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Invite participants to share any difficulties they encountered and provide solutions or further explanations as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"Let's discuss any challenges you faced during the exercises. How can we address them, and what additional resources might help?"</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**Provide Solutions and Additional Resources**: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Offer practical solutions to the issues raised and suggest additional resources for further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"If you're struggling with understanding design patterns, I recommend the book 'Design Patterns: Elements of Reusable Object-Oriented Software' by the Gang of Four for deeper insights."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**Preview of the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**Explanation**: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Give a brief overview of what to expect in the afternoon session, building anticipation and preparing participants for the next set of activities.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"This afternoon, we'll delve into prompt engineering, build an API application, and explore deployment using GitHub Actions and a free cloud provider. These sessions will build on what we've learned this morning and introduce new, practical skills."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**Background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**Wrap-Up and Q&amp;A**: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This session is crucial for reinforcing learning and ensuring participants have a clear understanding of the material covered. It provides an opportunity to address any uncertainties and prepare for the next set of topics.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**Real-world Scenario**: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 previous workshops, participants found the Q&amp;A session invaluable for clarifying concepts and getting personalized advice. This session aims to ensure everyone is on the same page and ready to tackle the afternoon's challenges with confidence."</a:t>
            </a:r>
          </a:p>
        </p:txBody>
      </p:sp>
      <p:sp>
        <p:nvSpPr>
          <p:cNvPr id="4" name="Slide Number Placeholder 3"/>
          <p:cNvSpPr>
            <a:spLocks noGrp="1"/>
          </p:cNvSpPr>
          <p:nvPr>
            <p:ph type="sldNum" sz="quarter" idx="5"/>
          </p:nvPr>
        </p:nvSpPr>
        <p:spPr/>
        <p:txBody>
          <a:bodyPr/>
          <a:lstStyle/>
          <a:p>
            <a:fld id="{119F5804-2D0A-254F-8DE1-D35221255C86}" type="slidenum">
              <a:rPr lang="en-US" smtClean="0"/>
              <a:t>28</a:t>
            </a:fld>
            <a:endParaRPr lang="en-US"/>
          </a:p>
        </p:txBody>
      </p:sp>
    </p:spTree>
    <p:extLst>
      <p:ext uri="{BB962C8B-B14F-4D97-AF65-F5344CB8AC3E}">
        <p14:creationId xmlns:p14="http://schemas.microsoft.com/office/powerpoint/2010/main" val="354761546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(9:20 - 9:30) 10 minutes</a:t>
            </a:r>
          </a:p>
          <a:p>
            <a:endParaRPr lang="en-US" dirty="0"/>
          </a:p>
          <a:p>
            <a:r>
              <a:rPr lang="en-US" dirty="0"/>
              <a:t>**One Sentence Summary**</a:t>
            </a:r>
          </a:p>
          <a:p>
            <a:r>
              <a:rPr lang="en-US" dirty="0"/>
              <a:t>- "Outline the objectives and focus areas for Day 2, setting the stage for the topics and exercises we will cover in the morning session."</a:t>
            </a:r>
          </a:p>
          <a:p>
            <a:endParaRPr lang="en-US" dirty="0"/>
          </a:p>
          <a:p>
            <a:r>
              <a:rPr lang="en-US" dirty="0"/>
              <a:t>**Detailed Notes**:</a:t>
            </a:r>
          </a:p>
          <a:p>
            <a:r>
              <a:rPr lang="en-US" dirty="0"/>
              <a:t>- **Focus Areas for the Morning Session**:</a:t>
            </a:r>
          </a:p>
          <a:p>
            <a:r>
              <a:rPr lang="en-US" dirty="0"/>
              <a:t>  - **Gilded Rose Kata as the Main Hands-On Exercise**:</a:t>
            </a:r>
          </a:p>
          <a:p>
            <a:r>
              <a:rPr lang="en-US" dirty="0"/>
              <a:t>    - **Explanation**:</a:t>
            </a:r>
          </a:p>
          <a:p>
            <a:r>
              <a:rPr lang="en-US" dirty="0"/>
              <a:t>      - Introduce the Gilded Rose Kata as the primary exercise for the morning, emphasizing its role in practicing TDD and refactoring techniques.</a:t>
            </a:r>
          </a:p>
          <a:p>
            <a:r>
              <a:rPr lang="en-US" dirty="0"/>
              <a:t>    - **Example**:</a:t>
            </a:r>
          </a:p>
          <a:p>
            <a:r>
              <a:rPr lang="en-US" dirty="0"/>
              <a:t>      - "We'll spend a significant portion of the morning session working on the Gilded Rose Kata, which will help us refine our TDD skills and practice maintaining and refactoring legacy code."</a:t>
            </a:r>
          </a:p>
          <a:p>
            <a:r>
              <a:rPr lang="en-US" dirty="0"/>
              <a:t>  - **Identifying and Addressing Code Smells**:</a:t>
            </a:r>
          </a:p>
          <a:p>
            <a:r>
              <a:rPr lang="en-US" dirty="0"/>
              <a:t>    - **Explanation**:</a:t>
            </a:r>
          </a:p>
          <a:p>
            <a:r>
              <a:rPr lang="en-US" dirty="0"/>
              <a:t>      - Discuss the importance of recognizing and addressing common code smells to improve code quality.</a:t>
            </a:r>
          </a:p>
          <a:p>
            <a:r>
              <a:rPr lang="en-US" dirty="0"/>
              <a:t>    - **Example**:</a:t>
            </a:r>
          </a:p>
          <a:p>
            <a:r>
              <a:rPr lang="en-US" dirty="0"/>
              <a:t>      - "We'll learn to identify various code smells and understand how to refactor them, ensuring our codebase remains clean and maintainable."</a:t>
            </a:r>
          </a:p>
          <a:p>
            <a:r>
              <a:rPr lang="en-US" dirty="0"/>
              <a:t>  - **Applying Design Patterns**:</a:t>
            </a:r>
          </a:p>
          <a:p>
            <a:r>
              <a:rPr lang="en-US" dirty="0"/>
              <a:t>    - **Explanation**:</a:t>
            </a:r>
          </a:p>
          <a:p>
            <a:r>
              <a:rPr lang="en-US" dirty="0"/>
              <a:t>      - Highlight the role of design patterns in creating scalable and maintainable code.</a:t>
            </a:r>
          </a:p>
          <a:p>
            <a:r>
              <a:rPr lang="en-US" dirty="0"/>
              <a:t>    - **Example**:</a:t>
            </a:r>
          </a:p>
          <a:p>
            <a:r>
              <a:rPr lang="en-US" dirty="0"/>
              <a:t>      - "We'll explore several common design patterns and see how they can be applied to solve recurring design problems in software development."</a:t>
            </a:r>
          </a:p>
          <a:p>
            <a:r>
              <a:rPr lang="en-US" dirty="0"/>
              <a:t>  - **Using AI Tools Effectively**:</a:t>
            </a:r>
          </a:p>
          <a:p>
            <a:r>
              <a:rPr lang="en-US" dirty="0"/>
              <a:t>    - **Explanation**:</a:t>
            </a:r>
          </a:p>
          <a:p>
            <a:r>
              <a:rPr lang="en-US" dirty="0"/>
              <a:t>      - Emphasize the continued use of AI tools like GitHub Copilot and ChatGPT to enhance productivity and learning.</a:t>
            </a:r>
          </a:p>
          <a:p>
            <a:r>
              <a:rPr lang="en-US" dirty="0"/>
              <a:t>    - **Example**:</a:t>
            </a:r>
          </a:p>
          <a:p>
            <a:r>
              <a:rPr lang="en-US" dirty="0"/>
              <a:t>      - "We'll continue leveraging AI tools to assist us in coding, testing, and refactoring, making our development process more efficient."</a:t>
            </a:r>
          </a:p>
          <a:p>
            <a:endParaRPr lang="en-US" dirty="0"/>
          </a:p>
          <a:p>
            <a:r>
              <a:rPr lang="en-US" dirty="0"/>
              <a:t>**Background Information**:</a:t>
            </a:r>
          </a:p>
          <a:p>
            <a:r>
              <a:rPr lang="en-US" dirty="0"/>
              <a:t>- **Day 2 Objectives**:</a:t>
            </a:r>
          </a:p>
          <a:p>
            <a:r>
              <a:rPr lang="en-US" dirty="0"/>
              <a:t>  - Clearly outlining the goals for the day helps set expectations and prepares participants for the upcoming activities.</a:t>
            </a:r>
          </a:p>
          <a:p>
            <a:r>
              <a:rPr lang="en-US" dirty="0"/>
              <a:t>  - Emphasizing the focus areas ensures participants understand the relevance of each topic and how it builds on what was covered on Day 1.</a:t>
            </a:r>
          </a:p>
          <a:p>
            <a:endParaRPr lang="en-US" dirty="0"/>
          </a:p>
          <a:p>
            <a:r>
              <a:rPr lang="en-US" dirty="0"/>
              <a:t>**Example**:</a:t>
            </a:r>
          </a:p>
          <a:p>
            <a:r>
              <a:rPr lang="en-US" dirty="0"/>
              <a:t>- **Real-world Scenario**:</a:t>
            </a:r>
          </a:p>
          <a:p>
            <a:r>
              <a:rPr lang="en-US" dirty="0"/>
              <a:t>  - "Today, we'll dive deeper into TDD and refactoring with the Gilded Rose Kata, learn to identify and address common code smells, and explore design patterns that help us write better software. By continuing to use AI tools, we'll enhance our productivity and streamline our development process."</a:t>
            </a:r>
          </a:p>
        </p:txBody>
      </p:sp>
      <p:sp>
        <p:nvSpPr>
          <p:cNvPr id="4" name="Slide Number Placeholder 3"/>
          <p:cNvSpPr>
            <a:spLocks noGrp="1"/>
          </p:cNvSpPr>
          <p:nvPr>
            <p:ph type="sldNum" sz="quarter" idx="5"/>
          </p:nvPr>
        </p:nvSpPr>
        <p:spPr/>
        <p:txBody>
          <a:bodyPr/>
          <a:lstStyle/>
          <a:p>
            <a:fld id="{119F5804-2D0A-254F-8DE1-D35221255C86}" type="slidenum">
              <a:rPr lang="en-US" smtClean="0"/>
              <a:t>3</a:t>
            </a:fld>
            <a:endParaRPr lang="en-US"/>
          </a:p>
        </p:txBody>
      </p:sp>
    </p:spTree>
    <p:extLst>
      <p:ext uri="{BB962C8B-B14F-4D97-AF65-F5344CB8AC3E}">
        <p14:creationId xmlns:p14="http://schemas.microsoft.com/office/powerpoint/2010/main" val="21080928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(9:30 - 9:35) 5 minutes</a:t>
            </a:r>
          </a:p>
          <a:p>
            <a:endParaRPr lang="en-US" dirty="0"/>
          </a:p>
          <a:p>
            <a:r>
              <a:rPr lang="en-US" dirty="0"/>
              <a:t>**One Sentence Summary**</a:t>
            </a:r>
          </a:p>
          <a:p>
            <a:r>
              <a:rPr lang="en-US" dirty="0"/>
              <a:t>- "Introduce the concept of code smells, explaining their importance and how identifying and addressing them leads to more maintainable code."</a:t>
            </a:r>
          </a:p>
          <a:p>
            <a:endParaRPr lang="en-US" dirty="0"/>
          </a:p>
          <a:p>
            <a:r>
              <a:rPr lang="en-US" dirty="0"/>
              <a:t>**Detailed Notes**:</a:t>
            </a:r>
          </a:p>
          <a:p>
            <a:r>
              <a:rPr lang="en-US" dirty="0"/>
              <a:t>- **Definition of Code Smells**:</a:t>
            </a:r>
          </a:p>
          <a:p>
            <a:r>
              <a:rPr lang="en-US" dirty="0"/>
              <a:t>  - **Explanation**:</a:t>
            </a:r>
          </a:p>
          <a:p>
            <a:r>
              <a:rPr lang="en-US" dirty="0"/>
              <a:t>    - Code smells are indicators of potential problems in the code that may not be bugs but suggest a need for refactoring.</a:t>
            </a:r>
          </a:p>
          <a:p>
            <a:r>
              <a:rPr lang="en-US" dirty="0"/>
              <a:t>  - **Example**:</a:t>
            </a:r>
          </a:p>
          <a:p>
            <a:r>
              <a:rPr lang="en-US" dirty="0"/>
              <a:t>    - "A code smell is a surface indication that usually corresponds to a deeper problem in the system. It could be a sign of poor design choices or areas that need refactoring."</a:t>
            </a:r>
          </a:p>
          <a:p>
            <a:r>
              <a:rPr lang="en-US" dirty="0"/>
              <a:t>- **Importance of Identifying and Addressing Code Smells for Maintainable Code**:</a:t>
            </a:r>
          </a:p>
          <a:p>
            <a:r>
              <a:rPr lang="en-US" dirty="0"/>
              <a:t>  - **Explanation**:</a:t>
            </a:r>
          </a:p>
          <a:p>
            <a:r>
              <a:rPr lang="en-US" dirty="0"/>
              <a:t>    - Addressing code smells helps maintain code quality and prevent technical debt. Regularly refactoring to remove code smells ensures the codebase remains clean, readable, and maintainable.</a:t>
            </a:r>
          </a:p>
          <a:p>
            <a:r>
              <a:rPr lang="en-US" dirty="0"/>
              <a:t>  - **Example**:</a:t>
            </a:r>
          </a:p>
          <a:p>
            <a:r>
              <a:rPr lang="en-US" dirty="0"/>
              <a:t>    - "Ignoring code smells can lead to increased technical debt, making the code harder to understand and modify. By addressing these smells early, we keep our codebase healthy and easier to maintain."</a:t>
            </a:r>
          </a:p>
          <a:p>
            <a:endParaRPr lang="en-US" dirty="0"/>
          </a:p>
          <a:p>
            <a:r>
              <a:rPr lang="en-US" dirty="0"/>
              <a:t>**Background Information**:</a:t>
            </a:r>
          </a:p>
          <a:p>
            <a:r>
              <a:rPr lang="en-US" dirty="0"/>
              <a:t>- **Code Smells**:</a:t>
            </a:r>
          </a:p>
          <a:p>
            <a:r>
              <a:rPr lang="en-US" dirty="0"/>
              <a:t>  - The term "code smell" was popularized by Martin Fowler in his book "Refactoring: Improving the Design of Existing Code." It's a metaphor for any symptom in the source code that possibly indicates a deeper problem.</a:t>
            </a:r>
          </a:p>
          <a:p>
            <a:r>
              <a:rPr lang="en-US" dirty="0"/>
              <a:t>  - Code smells are not bugs; they are not technically incorrect and do not prevent the program from functioning. Instead, they indicate weak spots in the code that may require improvement.</a:t>
            </a:r>
          </a:p>
          <a:p>
            <a:endParaRPr lang="en-US" dirty="0"/>
          </a:p>
          <a:p>
            <a:r>
              <a:rPr lang="en-US" dirty="0"/>
              <a:t>**Example**:</a:t>
            </a:r>
          </a:p>
          <a:p>
            <a:r>
              <a:rPr lang="en-US" dirty="0"/>
              <a:t>- **Real-world Scenario**:</a:t>
            </a:r>
          </a:p>
          <a:p>
            <a:r>
              <a:rPr lang="en-US" dirty="0"/>
              <a:t>  - "In one of our previous projects, we encountered a method that had grown excessively long and complex over time. This long method was a code smell indicating that it needed to be broken down into smaller, more manageable pieces. By refactoring it, we improved the readability and maintainability of the code."</a:t>
            </a:r>
          </a:p>
        </p:txBody>
      </p:sp>
      <p:sp>
        <p:nvSpPr>
          <p:cNvPr id="4" name="Slide Number Placeholder 3"/>
          <p:cNvSpPr>
            <a:spLocks noGrp="1"/>
          </p:cNvSpPr>
          <p:nvPr>
            <p:ph type="sldNum" sz="quarter" idx="5"/>
          </p:nvPr>
        </p:nvSpPr>
        <p:spPr/>
        <p:txBody>
          <a:bodyPr/>
          <a:lstStyle/>
          <a:p>
            <a:fld id="{119F5804-2D0A-254F-8DE1-D35221255C86}" type="slidenum">
              <a:rPr lang="en-US" smtClean="0"/>
              <a:t>4</a:t>
            </a:fld>
            <a:endParaRPr lang="en-US"/>
          </a:p>
        </p:txBody>
      </p:sp>
    </p:spTree>
    <p:extLst>
      <p:ext uri="{BB962C8B-B14F-4D97-AF65-F5344CB8AC3E}">
        <p14:creationId xmlns:p14="http://schemas.microsoft.com/office/powerpoint/2010/main" val="17290565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(9:35 - 9:40) 5 minutes</a:t>
            </a:r>
          </a:p>
          <a:p>
            <a:endParaRPr lang="en-US" dirty="0"/>
          </a:p>
          <a:p>
            <a:r>
              <a:rPr lang="en-US" dirty="0"/>
              <a:t>**One Sentence Summary**</a:t>
            </a:r>
          </a:p>
          <a:p>
            <a:r>
              <a:rPr lang="en-US" dirty="0"/>
              <a:t>- "Discuss the code smells of long methods and large classes, explaining why they occur and how to refactor them for better maintainability."</a:t>
            </a:r>
          </a:p>
          <a:p>
            <a:endParaRPr lang="en-US" dirty="0"/>
          </a:p>
          <a:p>
            <a:r>
              <a:rPr lang="en-US" dirty="0"/>
              <a:t>**Detailed Notes**:</a:t>
            </a:r>
          </a:p>
          <a:p>
            <a:r>
              <a:rPr lang="en-US" dirty="0"/>
              <a:t>- **Long Methods**:</a:t>
            </a:r>
          </a:p>
          <a:p>
            <a:r>
              <a:rPr lang="en-US" dirty="0"/>
              <a:t>  - **Explanation**:</a:t>
            </a:r>
          </a:p>
          <a:p>
            <a:r>
              <a:rPr lang="en-US" dirty="0"/>
              <a:t>    - Long methods are methods that have grown too large and try to do too much. They can be difficult to understand, test, and maintain.</a:t>
            </a:r>
          </a:p>
          <a:p>
            <a:r>
              <a:rPr lang="en-US" dirty="0"/>
              <a:t>  - **Example**:</a:t>
            </a:r>
          </a:p>
          <a:p>
            <a:r>
              <a:rPr lang="en-US" dirty="0"/>
              <a:t>    - "A method that handles user input, performs validation, processes the data, and updates the database all in one can be considered a long method. It's trying to do too much and should be broken down into smaller, single-responsibility methods."</a:t>
            </a:r>
          </a:p>
          <a:p>
            <a:r>
              <a:rPr lang="en-US" dirty="0"/>
              <a:t>  - **Refactoring Tips**:</a:t>
            </a:r>
          </a:p>
          <a:p>
            <a:r>
              <a:rPr lang="en-US" dirty="0"/>
              <a:t>    - Extract Method: Break down the long method into smaller, more focused methods.</a:t>
            </a:r>
          </a:p>
          <a:p>
            <a:r>
              <a:rPr lang="en-US" dirty="0"/>
              <a:t>    - Replace Method with Method Object: Convert the method into its own class to handle complex processes.</a:t>
            </a:r>
          </a:p>
          <a:p>
            <a:r>
              <a:rPr lang="en-US" dirty="0"/>
              <a:t>- **Large Classes**:</a:t>
            </a:r>
          </a:p>
          <a:p>
            <a:r>
              <a:rPr lang="en-US" dirty="0"/>
              <a:t>  - **Explanation**:</a:t>
            </a:r>
          </a:p>
          <a:p>
            <a:r>
              <a:rPr lang="en-US" dirty="0"/>
              <a:t>    - Large classes have too many responsibilities, making them difficult to understand, test, and maintain. They often result from classes taking on more roles than they should.</a:t>
            </a:r>
          </a:p>
          <a:p>
            <a:r>
              <a:rPr lang="en-US" dirty="0"/>
              <a:t>  - **Example**:</a:t>
            </a:r>
          </a:p>
          <a:p>
            <a:r>
              <a:rPr lang="en-US" dirty="0"/>
              <a:t>    - "A class that handles user authentication, manages user profiles, and processes user payments is a large class. It has too many responsibilities and should be broken down into smaller, more focused classes."</a:t>
            </a:r>
          </a:p>
          <a:p>
            <a:r>
              <a:rPr lang="en-US" dirty="0"/>
              <a:t>  - **Refactoring Tips**:</a:t>
            </a:r>
          </a:p>
          <a:p>
            <a:r>
              <a:rPr lang="en-US" dirty="0"/>
              <a:t>    - Extract Class: Create new classes and move related fields and methods to these new classes.</a:t>
            </a:r>
          </a:p>
          <a:p>
            <a:r>
              <a:rPr lang="en-US" dirty="0"/>
              <a:t>    - Extract Interface: Define interfaces for different responsibilities and implement them in separate classes.</a:t>
            </a:r>
          </a:p>
          <a:p>
            <a:endParaRPr lang="en-US" dirty="0"/>
          </a:p>
          <a:p>
            <a:r>
              <a:rPr lang="en-US" dirty="0"/>
              <a:t>**Background Information**:</a:t>
            </a:r>
          </a:p>
          <a:p>
            <a:r>
              <a:rPr lang="en-US" dirty="0"/>
              <a:t>- **Long Methods and Large Classes**:</a:t>
            </a:r>
          </a:p>
          <a:p>
            <a:r>
              <a:rPr lang="en-US" dirty="0"/>
              <a:t>  - These are common code smells that indicate a violation of the Single Responsibility Principle (SRP) from the SOLID principles. Each method or class should have only one reason to change, focusing on a single responsibility.</a:t>
            </a:r>
          </a:p>
          <a:p>
            <a:endParaRPr lang="en-US" dirty="0"/>
          </a:p>
          <a:p>
            <a:r>
              <a:rPr lang="en-US" dirty="0"/>
              <a:t>**Example**:</a:t>
            </a:r>
          </a:p>
          <a:p>
            <a:r>
              <a:rPr lang="en-US" dirty="0"/>
              <a:t>- **Real-world Scenario**:</a:t>
            </a:r>
          </a:p>
          <a:p>
            <a:r>
              <a:rPr lang="en-US" dirty="0"/>
              <a:t>  - "In a project for an e-commerce platform, we had a `</a:t>
            </a:r>
            <a:r>
              <a:rPr lang="en-US" dirty="0" err="1"/>
              <a:t>CheckoutManager</a:t>
            </a:r>
            <a:r>
              <a:rPr lang="en-US" dirty="0"/>
              <a:t>` class that handled everything from calculating totals to processing payments and sending confirmation emails. By refactoring, we extracted these responsibilities into separate classes like `</a:t>
            </a:r>
            <a:r>
              <a:rPr lang="en-US" dirty="0" err="1"/>
              <a:t>PaymentProcessor</a:t>
            </a:r>
            <a:r>
              <a:rPr lang="en-US" dirty="0"/>
              <a:t>` and `</a:t>
            </a:r>
            <a:r>
              <a:rPr lang="en-US" dirty="0" err="1"/>
              <a:t>EmailNotifier</a:t>
            </a:r>
            <a:r>
              <a:rPr lang="en-US" dirty="0"/>
              <a:t>`, which improved code readability and maintainability."</a:t>
            </a:r>
          </a:p>
          <a:p>
            <a:endParaRPr lang="en-US" dirty="0"/>
          </a:p>
        </p:txBody>
      </p:sp>
      <p:sp>
        <p:nvSpPr>
          <p:cNvPr id="4" name="Slide Number Placeholder 3"/>
          <p:cNvSpPr>
            <a:spLocks noGrp="1"/>
          </p:cNvSpPr>
          <p:nvPr>
            <p:ph type="sldNum" sz="quarter" idx="5"/>
          </p:nvPr>
        </p:nvSpPr>
        <p:spPr/>
        <p:txBody>
          <a:bodyPr/>
          <a:lstStyle/>
          <a:p>
            <a:fld id="{119F5804-2D0A-254F-8DE1-D35221255C86}" type="slidenum">
              <a:rPr lang="en-US" smtClean="0"/>
              <a:t>5</a:t>
            </a:fld>
            <a:endParaRPr lang="en-US"/>
          </a:p>
        </p:txBody>
      </p:sp>
    </p:spTree>
    <p:extLst>
      <p:ext uri="{BB962C8B-B14F-4D97-AF65-F5344CB8AC3E}">
        <p14:creationId xmlns:p14="http://schemas.microsoft.com/office/powerpoint/2010/main" val="38052552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Long Method</a:t>
            </a:r>
          </a:p>
          <a:p>
            <a:endParaRPr lang="en-US" dirty="0"/>
          </a:p>
          <a:p>
            <a:r>
              <a:rPr lang="en-US" dirty="0"/>
              <a:t>In this example, the `</a:t>
            </a:r>
            <a:r>
              <a:rPr lang="en-US" dirty="0" err="1"/>
              <a:t>GenerateReport</a:t>
            </a:r>
            <a:r>
              <a:rPr lang="en-US" dirty="0"/>
              <a:t>` method performs multiple responsibilities:</a:t>
            </a:r>
          </a:p>
          <a:p>
            <a:r>
              <a:rPr lang="en-US" dirty="0"/>
              <a:t>- Initializes the report</a:t>
            </a:r>
          </a:p>
          <a:p>
            <a:r>
              <a:rPr lang="en-US" dirty="0"/>
              <a:t>- Calculates total sales and total items sold</a:t>
            </a:r>
          </a:p>
          <a:p>
            <a:r>
              <a:rPr lang="en-US" dirty="0"/>
              <a:t>- Applies discounts</a:t>
            </a:r>
          </a:p>
          <a:p>
            <a:r>
              <a:rPr lang="en-US" dirty="0"/>
              <a:t>- Generates a summary</a:t>
            </a:r>
          </a:p>
          <a:p>
            <a:r>
              <a:rPr lang="en-US" dirty="0"/>
              <a:t>- Saves the report to a file</a:t>
            </a:r>
          </a:p>
          <a:p>
            <a:r>
              <a:rPr lang="en-US" dirty="0"/>
              <a:t>- Sends the report via email</a:t>
            </a:r>
          </a:p>
          <a:p>
            <a:endParaRPr lang="en-US" dirty="0"/>
          </a:p>
          <a:p>
            <a:r>
              <a:rPr lang="en-US" dirty="0"/>
              <a:t>Each of these responsibilities can be extracted into separate methods to improve readability and maintainability.</a:t>
            </a:r>
          </a:p>
          <a:p>
            <a:endParaRPr lang="en-US" dirty="0"/>
          </a:p>
          <a:p>
            <a:endParaRPr lang="en-US" dirty="0"/>
          </a:p>
          <a:p>
            <a:r>
              <a:rPr lang="en-US" dirty="0"/>
              <a:t>## Example Large Class</a:t>
            </a:r>
          </a:p>
          <a:p>
            <a:endParaRPr lang="en-US" dirty="0"/>
          </a:p>
          <a:p>
            <a:r>
              <a:rPr lang="en-US" dirty="0"/>
              <a:t>In this example, the `</a:t>
            </a:r>
            <a:r>
              <a:rPr lang="en-US" dirty="0" err="1"/>
              <a:t>OrderService</a:t>
            </a:r>
            <a:r>
              <a:rPr lang="en-US" dirty="0"/>
              <a:t>` class handles multiple responsibilities:</a:t>
            </a:r>
          </a:p>
          <a:p>
            <a:r>
              <a:rPr lang="en-US" dirty="0"/>
              <a:t>- Placing orders</a:t>
            </a:r>
          </a:p>
          <a:p>
            <a:r>
              <a:rPr lang="en-US" dirty="0"/>
              <a:t>- Fetching orders</a:t>
            </a:r>
          </a:p>
          <a:p>
            <a:r>
              <a:rPr lang="en-US" dirty="0"/>
              <a:t>- Cancelling orders</a:t>
            </a:r>
          </a:p>
          <a:p>
            <a:r>
              <a:rPr lang="en-US" dirty="0"/>
              <a:t>- Validating orders</a:t>
            </a:r>
          </a:p>
          <a:p>
            <a:r>
              <a:rPr lang="en-US" dirty="0"/>
              <a:t>- Calculating totals</a:t>
            </a:r>
          </a:p>
          <a:p>
            <a:r>
              <a:rPr lang="en-US" dirty="0"/>
              <a:t>- Applying discounts</a:t>
            </a:r>
          </a:p>
          <a:p>
            <a:r>
              <a:rPr lang="en-US" dirty="0"/>
              <a:t>- Updating inventory</a:t>
            </a:r>
          </a:p>
          <a:p>
            <a:r>
              <a:rPr lang="en-US" dirty="0"/>
              <a:t>- Sending emails</a:t>
            </a:r>
          </a:p>
          <a:p>
            <a:r>
              <a:rPr lang="en-US" dirty="0"/>
              <a:t>- Printing invoices</a:t>
            </a:r>
          </a:p>
          <a:p>
            <a:endParaRPr lang="en-US" dirty="0"/>
          </a:p>
          <a:p>
            <a:r>
              <a:rPr lang="en-US" dirty="0"/>
              <a:t>This makes the class large and difficult to maintain. Responsibilities should be separated into smaller, more focused classes.</a:t>
            </a:r>
          </a:p>
        </p:txBody>
      </p:sp>
      <p:sp>
        <p:nvSpPr>
          <p:cNvPr id="4" name="Slide Number Placeholder 3"/>
          <p:cNvSpPr>
            <a:spLocks noGrp="1"/>
          </p:cNvSpPr>
          <p:nvPr>
            <p:ph type="sldNum" sz="quarter" idx="5"/>
          </p:nvPr>
        </p:nvSpPr>
        <p:spPr/>
        <p:txBody>
          <a:bodyPr/>
          <a:lstStyle/>
          <a:p>
            <a:fld id="{119F5804-2D0A-254F-8DE1-D35221255C86}" type="slidenum">
              <a:rPr lang="en-US" smtClean="0"/>
              <a:t>6</a:t>
            </a:fld>
            <a:endParaRPr lang="en-US"/>
          </a:p>
        </p:txBody>
      </p:sp>
    </p:spTree>
    <p:extLst>
      <p:ext uri="{BB962C8B-B14F-4D97-AF65-F5344CB8AC3E}">
        <p14:creationId xmlns:p14="http://schemas.microsoft.com/office/powerpoint/2010/main" val="113199464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(9:40 - 9:45) 5 minutes</a:t>
            </a:r>
          </a:p>
          <a:p>
            <a:endParaRPr lang="en-US" dirty="0"/>
          </a:p>
          <a:p>
            <a:r>
              <a:rPr lang="en-US" dirty="0"/>
              <a:t>**One Sentence Summary**</a:t>
            </a:r>
          </a:p>
          <a:p>
            <a:r>
              <a:rPr lang="en-US" dirty="0"/>
              <a:t>- "Explain the code smells of duplicated code and feature envy, highlighting their causes and how to refactor them for better code quality."</a:t>
            </a:r>
          </a:p>
          <a:p>
            <a:endParaRPr lang="en-US" dirty="0"/>
          </a:p>
          <a:p>
            <a:r>
              <a:rPr lang="en-US" dirty="0"/>
              <a:t>**Detailed Notes**:</a:t>
            </a:r>
          </a:p>
          <a:p>
            <a:r>
              <a:rPr lang="en-US" dirty="0"/>
              <a:t>- **Duplicated Code**:</a:t>
            </a:r>
          </a:p>
          <a:p>
            <a:r>
              <a:rPr lang="en-US" dirty="0"/>
              <a:t>  - **Explanation**:</a:t>
            </a:r>
          </a:p>
          <a:p>
            <a:r>
              <a:rPr lang="en-US" dirty="0"/>
              <a:t>    - Duplicated code occurs when the same or very similar code is found in multiple places within a codebase. It makes maintenance more difficult since changes need to be replicated everywhere the code appears.</a:t>
            </a:r>
          </a:p>
          <a:p>
            <a:r>
              <a:rPr lang="en-US" dirty="0"/>
              <a:t>  - **Example**:</a:t>
            </a:r>
          </a:p>
          <a:p>
            <a:r>
              <a:rPr lang="en-US" dirty="0"/>
              <a:t>    - "If the same validation logic is written in multiple methods, it is duplicated code. Each time the validation logic needs to change, it has to be updated in every place it appears."</a:t>
            </a:r>
          </a:p>
          <a:p>
            <a:r>
              <a:rPr lang="en-US" dirty="0"/>
              <a:t>  - **Refactoring Tips**:</a:t>
            </a:r>
          </a:p>
          <a:p>
            <a:r>
              <a:rPr lang="en-US" dirty="0"/>
              <a:t>    - Extract Method: Move the duplicated code into a single method that can be called from multiple places.</a:t>
            </a:r>
          </a:p>
          <a:p>
            <a:r>
              <a:rPr lang="en-US" dirty="0"/>
              <a:t>    - Extract Class: If the duplicated code is more complex, consider creating a new class to encapsulate the logic.</a:t>
            </a:r>
          </a:p>
          <a:p>
            <a:r>
              <a:rPr lang="en-US" dirty="0"/>
              <a:t>- **Feature Envy**:</a:t>
            </a:r>
          </a:p>
          <a:p>
            <a:r>
              <a:rPr lang="en-US" dirty="0"/>
              <a:t>  - **Explanation**:</a:t>
            </a:r>
          </a:p>
          <a:p>
            <a:r>
              <a:rPr lang="en-US" dirty="0"/>
              <a:t>    - Feature envy occurs when a method in one class seems more interested in the data or methods of another class. This indicates that the method might be better placed in the class it envies.</a:t>
            </a:r>
          </a:p>
          <a:p>
            <a:r>
              <a:rPr lang="en-US" dirty="0"/>
              <a:t>  - **Example**:</a:t>
            </a:r>
          </a:p>
          <a:p>
            <a:r>
              <a:rPr lang="en-US" dirty="0"/>
              <a:t>    - "A method in the `Order` class that spends more time accessing the data and methods of the `Customer` class than its own is exhibiting feature envy. It should likely be moved to the `Customer` class."</a:t>
            </a:r>
          </a:p>
          <a:p>
            <a:r>
              <a:rPr lang="en-US" dirty="0"/>
              <a:t>  - **Refactoring Tips**:</a:t>
            </a:r>
          </a:p>
          <a:p>
            <a:r>
              <a:rPr lang="en-US" dirty="0"/>
              <a:t>    - Move Method: Shift the method to the class that contains the data it is most interested in.</a:t>
            </a:r>
          </a:p>
          <a:p>
            <a:r>
              <a:rPr lang="en-US" dirty="0"/>
              <a:t>    - Extract Method: If only part of the method is showing feature envy, extract that part and move it to the appropriate class.</a:t>
            </a:r>
          </a:p>
          <a:p>
            <a:endParaRPr lang="en-US" dirty="0"/>
          </a:p>
          <a:p>
            <a:r>
              <a:rPr lang="en-US" dirty="0"/>
              <a:t>**Background Information**:</a:t>
            </a:r>
          </a:p>
          <a:p>
            <a:r>
              <a:rPr lang="en-US" dirty="0"/>
              <a:t>- **Duplicated Code and Feature Envy**:</a:t>
            </a:r>
          </a:p>
          <a:p>
            <a:r>
              <a:rPr lang="en-US" dirty="0"/>
              <a:t>  - Duplicated code violates the DRY (Don't Repeat Yourself) principle, which states that every piece of knowledge should have a single, unambiguous, authoritative representation. Feature envy indicates poor encapsulation and often points to a need for better object-oriented design.</a:t>
            </a:r>
          </a:p>
          <a:p>
            <a:endParaRPr lang="en-US" dirty="0"/>
          </a:p>
          <a:p>
            <a:r>
              <a:rPr lang="en-US" dirty="0"/>
              <a:t>**Example**:</a:t>
            </a:r>
          </a:p>
          <a:p>
            <a:r>
              <a:rPr lang="en-US" dirty="0"/>
              <a:t>- **Real-world Scenario**:</a:t>
            </a:r>
          </a:p>
          <a:p>
            <a:r>
              <a:rPr lang="en-US" dirty="0"/>
              <a:t>  - "In a customer management system, we found that the `Customer` and `Order` classes had duplicated address validation logic. By extracting this logic into a shared `</a:t>
            </a:r>
            <a:r>
              <a:rPr lang="en-US" dirty="0" err="1"/>
              <a:t>AddressValidator</a:t>
            </a:r>
            <a:r>
              <a:rPr lang="en-US" dirty="0"/>
              <a:t>` class, we eliminated duplication and improved maintainability. Additionally, a method calculating customer discounts was moved from the `Order` class to the `Customer` class to reduce feature envy."</a:t>
            </a:r>
          </a:p>
        </p:txBody>
      </p:sp>
      <p:sp>
        <p:nvSpPr>
          <p:cNvPr id="4" name="Slide Number Placeholder 3"/>
          <p:cNvSpPr>
            <a:spLocks noGrp="1"/>
          </p:cNvSpPr>
          <p:nvPr>
            <p:ph type="sldNum" sz="quarter" idx="5"/>
          </p:nvPr>
        </p:nvSpPr>
        <p:spPr/>
        <p:txBody>
          <a:bodyPr/>
          <a:lstStyle/>
          <a:p>
            <a:fld id="{119F5804-2D0A-254F-8DE1-D35221255C86}" type="slidenum">
              <a:rPr lang="en-US" smtClean="0"/>
              <a:t>7</a:t>
            </a:fld>
            <a:endParaRPr lang="en-US"/>
          </a:p>
        </p:txBody>
      </p:sp>
    </p:spTree>
    <p:extLst>
      <p:ext uri="{BB962C8B-B14F-4D97-AF65-F5344CB8AC3E}">
        <p14:creationId xmlns:p14="http://schemas.microsoft.com/office/powerpoint/2010/main" val="354574814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 Example of Duplicated Code</a:t>
            </a:r>
          </a:p>
          <a:p>
            <a:endParaRPr lang="en-US" dirty="0"/>
          </a:p>
          <a:p>
            <a:r>
              <a:rPr lang="en-US" dirty="0"/>
              <a:t>This example illustrates how the same logic is repeated in the `</a:t>
            </a:r>
            <a:r>
              <a:rPr lang="en-US" dirty="0" err="1"/>
              <a:t>CreateOrder</a:t>
            </a:r>
            <a:r>
              <a:rPr lang="en-US" dirty="0"/>
              <a:t>` and `</a:t>
            </a:r>
            <a:r>
              <a:rPr lang="en-US" dirty="0" err="1"/>
              <a:t>UpdateOrder</a:t>
            </a:r>
            <a:r>
              <a:rPr lang="en-US" dirty="0"/>
              <a:t>` methods, leading to duplicated code.</a:t>
            </a:r>
          </a:p>
          <a:p>
            <a:endParaRPr lang="en-US" dirty="0"/>
          </a:p>
          <a:p>
            <a:endParaRPr lang="en-US" dirty="0"/>
          </a:p>
          <a:p>
            <a:r>
              <a:rPr lang="en-US" dirty="0"/>
              <a:t>## Example of Feature Envy</a:t>
            </a:r>
          </a:p>
          <a:p>
            <a:endParaRPr lang="en-US" dirty="0"/>
          </a:p>
          <a:p>
            <a:r>
              <a:rPr lang="en-US" dirty="0"/>
              <a:t>In this example, the `</a:t>
            </a:r>
            <a:r>
              <a:rPr lang="en-US" dirty="0" err="1"/>
              <a:t>OrderService</a:t>
            </a:r>
            <a:r>
              <a:rPr lang="en-US" dirty="0"/>
              <a:t>` class has a method `</a:t>
            </a:r>
            <a:r>
              <a:rPr lang="en-US" dirty="0" err="1"/>
              <a:t>CalculateOrderDiscount</a:t>
            </a:r>
            <a:r>
              <a:rPr lang="en-US" dirty="0"/>
              <a:t>` that is more interested in the data of the `Order` and `Customer` classes. The method relies heavily on the `Order` class to access the `Customer` object and check if the customer is premium, as well as the `</a:t>
            </a:r>
            <a:r>
              <a:rPr lang="en-US" dirty="0" err="1"/>
              <a:t>TotalAmount</a:t>
            </a:r>
            <a:r>
              <a:rPr lang="en-US" dirty="0"/>
              <a:t>` property.</a:t>
            </a:r>
          </a:p>
          <a:p>
            <a:endParaRPr lang="en-US" dirty="0"/>
          </a:p>
          <a:p>
            <a:r>
              <a:rPr lang="en-US" dirty="0"/>
              <a:t>This is a classic example of Feature Envy because the `</a:t>
            </a:r>
            <a:r>
              <a:rPr lang="en-US" dirty="0" err="1"/>
              <a:t>CalculateOrderDiscount</a:t>
            </a:r>
            <a:r>
              <a:rPr lang="en-US" dirty="0"/>
              <a:t>` method could potentially belong to the `Order` class, where it has better access to the necessary data.</a:t>
            </a:r>
          </a:p>
        </p:txBody>
      </p:sp>
      <p:sp>
        <p:nvSpPr>
          <p:cNvPr id="4" name="Slide Number Placeholder 3"/>
          <p:cNvSpPr>
            <a:spLocks noGrp="1"/>
          </p:cNvSpPr>
          <p:nvPr>
            <p:ph type="sldNum" sz="quarter" idx="5"/>
          </p:nvPr>
        </p:nvSpPr>
        <p:spPr/>
        <p:txBody>
          <a:bodyPr/>
          <a:lstStyle/>
          <a:p>
            <a:fld id="{119F5804-2D0A-254F-8DE1-D35221255C86}" type="slidenum">
              <a:rPr lang="en-US" smtClean="0"/>
              <a:t>8</a:t>
            </a:fld>
            <a:endParaRPr lang="en-US"/>
          </a:p>
        </p:txBody>
      </p:sp>
    </p:spTree>
    <p:extLst>
      <p:ext uri="{BB962C8B-B14F-4D97-AF65-F5344CB8AC3E}">
        <p14:creationId xmlns:p14="http://schemas.microsoft.com/office/powerpoint/2010/main" val="15532169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(9:45 - 9:50) 5 minutes</a:t>
            </a:r>
          </a:p>
          <a:p>
            <a:endParaRPr lang="en-US" dirty="0"/>
          </a:p>
          <a:p>
            <a:r>
              <a:rPr lang="en-US" dirty="0"/>
              <a:t>**One Sentence Summary**</a:t>
            </a:r>
          </a:p>
          <a:p>
            <a:r>
              <a:rPr lang="en-US" dirty="0"/>
              <a:t>- "Discuss the code smells of data clumps and primitive obsession, explaining their impact on code quality and how to refactor them."</a:t>
            </a:r>
          </a:p>
          <a:p>
            <a:endParaRPr lang="en-US" dirty="0"/>
          </a:p>
          <a:p>
            <a:r>
              <a:rPr lang="en-US" dirty="0"/>
              <a:t>**Detailed Notes**:</a:t>
            </a:r>
          </a:p>
          <a:p>
            <a:r>
              <a:rPr lang="en-US" dirty="0"/>
              <a:t>- **Data Clumps**:</a:t>
            </a:r>
          </a:p>
          <a:p>
            <a:r>
              <a:rPr lang="en-US" dirty="0"/>
              <a:t>  - **Explanation**:</a:t>
            </a:r>
          </a:p>
          <a:p>
            <a:r>
              <a:rPr lang="en-US" dirty="0"/>
              <a:t>    - Data clumps occur when groups of data items frequently appear together in various parts of the code. This indicates that they should likely be encapsulated in their own class.</a:t>
            </a:r>
          </a:p>
          <a:p>
            <a:r>
              <a:rPr lang="en-US" dirty="0"/>
              <a:t>  - **Example**:</a:t>
            </a:r>
          </a:p>
          <a:p>
            <a:r>
              <a:rPr lang="en-US" dirty="0"/>
              <a:t>    - "If you often see `string </a:t>
            </a:r>
            <a:r>
              <a:rPr lang="en-US" dirty="0" err="1"/>
              <a:t>firstName</a:t>
            </a:r>
            <a:r>
              <a:rPr lang="en-US" dirty="0"/>
              <a:t>`, `string </a:t>
            </a:r>
            <a:r>
              <a:rPr lang="en-US" dirty="0" err="1"/>
              <a:t>lastName</a:t>
            </a:r>
            <a:r>
              <a:rPr lang="en-US" dirty="0"/>
              <a:t>`, and `</a:t>
            </a:r>
            <a:r>
              <a:rPr lang="en-US" dirty="0" err="1"/>
              <a:t>DateTime</a:t>
            </a:r>
            <a:r>
              <a:rPr lang="en-US" dirty="0"/>
              <a:t> </a:t>
            </a:r>
            <a:r>
              <a:rPr lang="en-US" dirty="0" err="1"/>
              <a:t>dateOfBirth</a:t>
            </a:r>
            <a:r>
              <a:rPr lang="en-US" dirty="0"/>
              <a:t>` appearing together in method signatures, it's a sign of a data clump. These fields should be encapsulated in a `Person` class."</a:t>
            </a:r>
          </a:p>
          <a:p>
            <a:r>
              <a:rPr lang="en-US" dirty="0"/>
              <a:t>  - **Refactoring Tips**:</a:t>
            </a:r>
          </a:p>
          <a:p>
            <a:r>
              <a:rPr lang="en-US" dirty="0"/>
              <a:t>    - Introduce Parameter Object: Create a new class that groups these related data fields together.</a:t>
            </a:r>
          </a:p>
          <a:p>
            <a:r>
              <a:rPr lang="en-US" dirty="0"/>
              <a:t>    - Extract Class: Move the data clump to a new class that can be reused.</a:t>
            </a:r>
          </a:p>
          <a:p>
            <a:r>
              <a:rPr lang="en-US" dirty="0"/>
              <a:t>- **Primitive Obsession**:</a:t>
            </a:r>
          </a:p>
          <a:p>
            <a:r>
              <a:rPr lang="en-US" dirty="0"/>
              <a:t>  - **Explanation**:</a:t>
            </a:r>
          </a:p>
          <a:p>
            <a:r>
              <a:rPr lang="en-US" dirty="0"/>
              <a:t>    - Primitive obsession refers to the overuse of primitive data types to represent domain ideas, rather than using small objects. It can make the code less expressive and harder to maintain.</a:t>
            </a:r>
          </a:p>
          <a:p>
            <a:r>
              <a:rPr lang="en-US" dirty="0"/>
              <a:t>  - **Example**:</a:t>
            </a:r>
          </a:p>
          <a:p>
            <a:r>
              <a:rPr lang="en-US" dirty="0"/>
              <a:t>    - "Using a `string` to represent a currency amount or a `</a:t>
            </a:r>
            <a:r>
              <a:rPr lang="en-US" dirty="0" err="1"/>
              <a:t>DateTime</a:t>
            </a:r>
            <a:r>
              <a:rPr lang="en-US" dirty="0"/>
              <a:t>` to represent a duration is primitive obsession. These should be represented by more specific classes like `Money` or `Duration`."</a:t>
            </a:r>
          </a:p>
          <a:p>
            <a:r>
              <a:rPr lang="en-US" dirty="0"/>
              <a:t>  - **Refactoring Tips**:</a:t>
            </a:r>
          </a:p>
          <a:p>
            <a:r>
              <a:rPr lang="en-US" dirty="0"/>
              <a:t>    - Replace Data Value with Object: Create a class to represent the concept rather than using a primitive type.</a:t>
            </a:r>
          </a:p>
          <a:p>
            <a:r>
              <a:rPr lang="en-US" dirty="0"/>
              <a:t>    - Use Value Objects: Encapsulate the primitive type within a value object that provides additional behavior.</a:t>
            </a:r>
          </a:p>
          <a:p>
            <a:endParaRPr lang="en-US" dirty="0"/>
          </a:p>
          <a:p>
            <a:r>
              <a:rPr lang="en-US" dirty="0"/>
              <a:t>**Background Information**:</a:t>
            </a:r>
          </a:p>
          <a:p>
            <a:r>
              <a:rPr lang="en-US" dirty="0"/>
              <a:t>- **Data Clumps and Primitive Obsession**:</a:t>
            </a:r>
          </a:p>
          <a:p>
            <a:r>
              <a:rPr lang="en-US" dirty="0"/>
              <a:t>  - Data clumps can lead to code duplication and make the code harder to understand and maintain. Primitive obsession often leads to scattered logic and less cohesive classes. Both smells can be addressed by creating more meaningful abstractions.</a:t>
            </a:r>
          </a:p>
          <a:p>
            <a:endParaRPr lang="en-US" dirty="0"/>
          </a:p>
          <a:p>
            <a:r>
              <a:rPr lang="en-US" dirty="0"/>
              <a:t>**Example**:</a:t>
            </a:r>
          </a:p>
          <a:p>
            <a:r>
              <a:rPr lang="en-US" dirty="0"/>
              <a:t>- **Real-world Scenario**:</a:t>
            </a:r>
          </a:p>
          <a:p>
            <a:r>
              <a:rPr lang="en-US" dirty="0"/>
              <a:t>  - "In a financial application, we had several methods that used multiple parameters for currency conversion, like `decimal amount`, `string </a:t>
            </a:r>
            <a:r>
              <a:rPr lang="en-US" dirty="0" err="1"/>
              <a:t>currencyFrom</a:t>
            </a:r>
            <a:r>
              <a:rPr lang="en-US" dirty="0"/>
              <a:t>`, and `string </a:t>
            </a:r>
            <a:r>
              <a:rPr lang="en-US" dirty="0" err="1"/>
              <a:t>currencyTo</a:t>
            </a:r>
            <a:r>
              <a:rPr lang="en-US" dirty="0"/>
              <a:t>`. We introduced a `</a:t>
            </a:r>
            <a:r>
              <a:rPr lang="en-US" dirty="0" err="1"/>
              <a:t>CurrencyConversion</a:t>
            </a:r>
            <a:r>
              <a:rPr lang="en-US" dirty="0"/>
              <a:t>` class to encapsulate these parameters, which simplified method signatures and improved readability. Similarly, we replaced primitive types representing monetary values with a `Money` class to handle currency-specific operations."</a:t>
            </a:r>
          </a:p>
        </p:txBody>
      </p:sp>
      <p:sp>
        <p:nvSpPr>
          <p:cNvPr id="4" name="Slide Number Placeholder 3"/>
          <p:cNvSpPr>
            <a:spLocks noGrp="1"/>
          </p:cNvSpPr>
          <p:nvPr>
            <p:ph type="sldNum" sz="quarter" idx="5"/>
          </p:nvPr>
        </p:nvSpPr>
        <p:spPr/>
        <p:txBody>
          <a:bodyPr/>
          <a:lstStyle/>
          <a:p>
            <a:fld id="{119F5804-2D0A-254F-8DE1-D35221255C86}" type="slidenum">
              <a:rPr lang="en-US" smtClean="0"/>
              <a:t>9</a:t>
            </a:fld>
            <a:endParaRPr lang="en-US"/>
          </a:p>
        </p:txBody>
      </p:sp>
    </p:spTree>
    <p:extLst>
      <p:ext uri="{BB962C8B-B14F-4D97-AF65-F5344CB8AC3E}">
        <p14:creationId xmlns:p14="http://schemas.microsoft.com/office/powerpoint/2010/main" val="206802002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3600" i="0">
                <a:latin typeface="Dank Mono" pitchFamily="2" charset="77"/>
              </a:defRPr>
            </a:lvl1pPr>
          </a:lstStyle>
          <a:p>
            <a:r>
              <a:rPr lang="en-US" dirty="0"/>
              <a:t>Click to edit Master title style</a:t>
            </a:r>
          </a:p>
        </p:txBody>
      </p:sp>
      <p:sp>
        <p:nvSpPr>
          <p:cNvPr id="3" name="Content Placeholder 2"/>
          <p:cNvSpPr>
            <a:spLocks noGrp="1"/>
          </p:cNvSpPr>
          <p:nvPr>
            <p:ph idx="1"/>
          </p:nvPr>
        </p:nvSpPr>
        <p:spPr/>
        <p:txBody>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Dank Mono" pitchFamily="2"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2.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2.png"/><Relationship Id="rId5" Type="http://schemas.openxmlformats.org/officeDocument/2006/relationships/image" Target="../media/image21.png"/><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7" Type="http://schemas.openxmlformats.org/officeDocument/2006/relationships/image" Target="../media/image2.pn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31.svg"/><Relationship Id="rId5" Type="http://schemas.openxmlformats.org/officeDocument/2006/relationships/image" Target="../media/image30.png"/><Relationship Id="rId4" Type="http://schemas.openxmlformats.org/officeDocument/2006/relationships/image" Target="../media/image29.svg"/></Relationships>
</file>

<file path=ppt/slides/_rels/slide22.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png"/><Relationship Id="rId7" Type="http://schemas.openxmlformats.org/officeDocument/2006/relationships/image" Target="../media/image36.svg"/><Relationship Id="rId2" Type="http://schemas.openxmlformats.org/officeDocument/2006/relationships/notesSlide" Target="../notesSlides/notesSlide23.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svg"/><Relationship Id="rId4" Type="http://schemas.openxmlformats.org/officeDocument/2006/relationships/image" Target="../media/image33.png"/></Relationships>
</file>

<file path=ppt/slides/_rels/slide2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1.svg"/><Relationship Id="rId2" Type="http://schemas.openxmlformats.org/officeDocument/2006/relationships/notesSlide" Target="../notesSlides/notesSlide25.xml"/><Relationship Id="rId1" Type="http://schemas.openxmlformats.org/officeDocument/2006/relationships/slideLayout" Target="../slideLayouts/slideLayout2.xml"/><Relationship Id="rId6" Type="http://schemas.openxmlformats.org/officeDocument/2006/relationships/image" Target="../media/image40.png"/><Relationship Id="rId5" Type="http://schemas.openxmlformats.org/officeDocument/2006/relationships/image" Target="../media/image2.png"/><Relationship Id="rId4" Type="http://schemas.openxmlformats.org/officeDocument/2006/relationships/image" Target="../media/image39.svg"/></Relationships>
</file>

<file path=ppt/slides/_rels/slide26.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8" Type="http://schemas.openxmlformats.org/officeDocument/2006/relationships/image" Target="../media/image48.svg"/><Relationship Id="rId13" Type="http://schemas.openxmlformats.org/officeDocument/2006/relationships/image" Target="../media/image2.png"/><Relationship Id="rId3" Type="http://schemas.openxmlformats.org/officeDocument/2006/relationships/image" Target="../media/image43.png"/><Relationship Id="rId7" Type="http://schemas.openxmlformats.org/officeDocument/2006/relationships/image" Target="../media/image47.png"/><Relationship Id="rId12" Type="http://schemas.openxmlformats.org/officeDocument/2006/relationships/image" Target="../media/image52.svg"/><Relationship Id="rId2" Type="http://schemas.openxmlformats.org/officeDocument/2006/relationships/notesSlide" Target="../notesSlides/notesSlide27.xml"/><Relationship Id="rId1" Type="http://schemas.openxmlformats.org/officeDocument/2006/relationships/slideLayout" Target="../slideLayouts/slideLayout2.xml"/><Relationship Id="rId6" Type="http://schemas.openxmlformats.org/officeDocument/2006/relationships/image" Target="../media/image46.svg"/><Relationship Id="rId11" Type="http://schemas.openxmlformats.org/officeDocument/2006/relationships/image" Target="../media/image51.png"/><Relationship Id="rId5" Type="http://schemas.openxmlformats.org/officeDocument/2006/relationships/image" Target="../media/image45.png"/><Relationship Id="rId10" Type="http://schemas.openxmlformats.org/officeDocument/2006/relationships/image" Target="../media/image50.svg"/><Relationship Id="rId4" Type="http://schemas.openxmlformats.org/officeDocument/2006/relationships/image" Target="../media/image44.svg"/><Relationship Id="rId9" Type="http://schemas.openxmlformats.org/officeDocument/2006/relationships/image" Target="../media/image49.png"/></Relationships>
</file>

<file path=ppt/slides/_rels/slide2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8.png"/></Relationships>
</file>

<file path=ppt/slides/_rels/slide7.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2.png"/><Relationship Id="rId4" Type="http://schemas.openxmlformats.org/officeDocument/2006/relationships/image" Target="../media/image11.png"/></Relationships>
</file>

<file path=ppt/slides/_rels/slide9.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r>
              <a:rPr lang="en-US" sz="3200" dirty="0"/>
              <a:t>Intelligent Engineering with AI</a:t>
            </a:r>
          </a:p>
        </p:txBody>
      </p:sp>
      <p:grpSp>
        <p:nvGrpSpPr>
          <p:cNvPr id="15" name="Group 14">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6" name="Rectangle 15">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dirty="0"/>
          </a:p>
          <a:p>
            <a:r>
              <a:rPr lang="en-US" sz="1700" dirty="0"/>
              <a:t>Welcome to the second day</a:t>
            </a:r>
          </a:p>
          <a:p>
            <a:endParaRPr lang="en-US" sz="1700" dirty="0"/>
          </a:p>
          <a:p>
            <a:endParaRPr lang="en-US" sz="1700" dirty="0"/>
          </a:p>
          <a:p>
            <a:endParaRPr lang="en-US" sz="1700" dirty="0"/>
          </a:p>
          <a:p>
            <a:pPr marL="0" indent="0">
              <a:buNone/>
            </a:pPr>
            <a:r>
              <a:rPr lang="en-US" sz="1700" i="1" dirty="0">
                <a:latin typeface="Dank Mono" pitchFamily="2" charset="77"/>
              </a:rPr>
              <a:t>Learn to elevate your software engineering practices by integrating Test-Driven Development (TDD) with cutting-edge AI tools like GitHub Copilot and ChatGPT.</a:t>
            </a:r>
          </a:p>
        </p:txBody>
      </p:sp>
      <p:sp>
        <p:nvSpPr>
          <p:cNvPr id="21" name="Rectangle 20">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with blue eyes&#10;&#10;Description automatically generated">
            <a:extLst>
              <a:ext uri="{FF2B5EF4-FFF2-40B4-BE49-F238E27FC236}">
                <a16:creationId xmlns:a16="http://schemas.microsoft.com/office/drawing/2014/main" id="{62E573A0-8859-8218-7534-C186223AA638}"/>
              </a:ext>
            </a:extLst>
          </p:cNvPr>
          <p:cNvPicPr>
            <a:picLocks noChangeAspect="1"/>
          </p:cNvPicPr>
          <p:nvPr/>
        </p:nvPicPr>
        <p:blipFill rotWithShape="1">
          <a:blip r:embed="rId3"/>
          <a:srcRect l="15382" r="7248" b="-2"/>
          <a:stretch/>
        </p:blipFill>
        <p:spPr>
          <a:xfrm>
            <a:off x="4483341" y="799352"/>
            <a:ext cx="4069057" cy="5259296"/>
          </a:xfrm>
          <a:prstGeom prst="rect">
            <a:avLst/>
          </a:prstGeom>
        </p:spPr>
      </p:pic>
      <p:pic>
        <p:nvPicPr>
          <p:cNvPr id="8" name="Picture 7" descr="A blue and black logo&#10;&#10;Description automatically generated">
            <a:extLst>
              <a:ext uri="{FF2B5EF4-FFF2-40B4-BE49-F238E27FC236}">
                <a16:creationId xmlns:a16="http://schemas.microsoft.com/office/drawing/2014/main" id="{0DE33CCC-4281-D44E-69D6-A4D74795AE8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3122" y="679731"/>
            <a:ext cx="2343114" cy="3736540"/>
          </a:xfrm>
        </p:spPr>
        <p:txBody>
          <a:bodyPr vert="horz" lIns="91440" tIns="45720" rIns="91440" bIns="45720" rtlCol="0" anchor="b">
            <a:normAutofit/>
          </a:bodyPr>
          <a:lstStyle/>
          <a:p>
            <a:pPr algn="l" defTabSz="914400">
              <a:lnSpc>
                <a:spcPct val="90000"/>
              </a:lnSpc>
            </a:pPr>
            <a:r>
              <a:rPr lang="en-US" sz="4000">
                <a:latin typeface="+mj-lt"/>
              </a:rPr>
              <a:t>Data Clumps and Primitive Obsession</a:t>
            </a:r>
          </a:p>
        </p:txBody>
      </p:sp>
      <p:grpSp>
        <p:nvGrpSpPr>
          <p:cNvPr id="16" name="Group 1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62324" y="1"/>
            <a:ext cx="1834788" cy="5777808"/>
            <a:chOff x="329184" y="1"/>
            <a:chExt cx="524256" cy="5777808"/>
          </a:xfrm>
        </p:grpSpPr>
        <p:cxnSp>
          <p:nvCxnSpPr>
            <p:cNvPr id="17" name="Straight Connector 16">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5813" y="679731"/>
            <a:ext cx="5761719"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31BD2A5-21E8-8BEF-5B6E-915FDAE52B71}"/>
              </a:ext>
            </a:extLst>
          </p:cNvPr>
          <p:cNvPicPr>
            <a:picLocks noChangeAspect="1"/>
          </p:cNvPicPr>
          <p:nvPr/>
        </p:nvPicPr>
        <p:blipFill>
          <a:blip r:embed="rId3"/>
          <a:stretch>
            <a:fillRect/>
          </a:stretch>
        </p:blipFill>
        <p:spPr>
          <a:xfrm>
            <a:off x="3472877" y="972235"/>
            <a:ext cx="1779326" cy="5047735"/>
          </a:xfrm>
          <a:prstGeom prst="rect">
            <a:avLst/>
          </a:prstGeom>
        </p:spPr>
      </p:pic>
      <p:pic>
        <p:nvPicPr>
          <p:cNvPr id="4" name="Picture 3">
            <a:extLst>
              <a:ext uri="{FF2B5EF4-FFF2-40B4-BE49-F238E27FC236}">
                <a16:creationId xmlns:a16="http://schemas.microsoft.com/office/drawing/2014/main" id="{FC9D4552-377E-C6F6-8C24-797DC4CFF272}"/>
              </a:ext>
            </a:extLst>
          </p:cNvPr>
          <p:cNvPicPr>
            <a:picLocks noChangeAspect="1"/>
          </p:cNvPicPr>
          <p:nvPr/>
        </p:nvPicPr>
        <p:blipFill>
          <a:blip r:embed="rId4"/>
          <a:stretch>
            <a:fillRect/>
          </a:stretch>
        </p:blipFill>
        <p:spPr>
          <a:xfrm>
            <a:off x="6143689" y="972235"/>
            <a:ext cx="1968616" cy="5047735"/>
          </a:xfrm>
          <a:prstGeom prst="rect">
            <a:avLst/>
          </a:prstGeom>
        </p:spPr>
      </p:pic>
      <p:pic>
        <p:nvPicPr>
          <p:cNvPr id="6" name="Picture 5" descr="A blue and black logo&#10;&#10;Description automatically generated">
            <a:extLst>
              <a:ext uri="{FF2B5EF4-FFF2-40B4-BE49-F238E27FC236}">
                <a16:creationId xmlns:a16="http://schemas.microsoft.com/office/drawing/2014/main" id="{A49C9076-88B0-FD06-EFAC-9F544B09B74E}"/>
              </a:ext>
            </a:extLst>
          </p:cNvPr>
          <p:cNvPicPr>
            <a:picLocks noChangeAspect="1"/>
          </p:cNvPicPr>
          <p:nvPr/>
        </p:nvPicPr>
        <p:blipFill>
          <a:blip r:embed="rId5"/>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67609479"/>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pPr>
              <a:lnSpc>
                <a:spcPct val="90000"/>
              </a:lnSpc>
            </a:pPr>
            <a:r>
              <a:rPr lang="en-US" sz="2700" dirty="0"/>
              <a:t>Lazy Class and Speculative Generality</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dirty="0"/>
          </a:p>
          <a:p>
            <a:r>
              <a:rPr lang="en-US" sz="1700" dirty="0"/>
              <a:t>Lazy Class</a:t>
            </a:r>
          </a:p>
          <a:p>
            <a:pPr lvl="1"/>
            <a:r>
              <a:rPr lang="en-US" sz="1700" dirty="0"/>
              <a:t>A class that does too little</a:t>
            </a:r>
          </a:p>
          <a:p>
            <a:r>
              <a:rPr lang="en-US" sz="1700" dirty="0"/>
              <a:t>Speculative Generality</a:t>
            </a:r>
          </a:p>
          <a:p>
            <a:pPr lvl="1"/>
            <a:r>
              <a:rPr lang="en-US" sz="1700" dirty="0"/>
              <a:t>Code that is more abstract or generalized than necessary</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lying in a hammock&#10;&#10;Description automatically generated">
            <a:extLst>
              <a:ext uri="{FF2B5EF4-FFF2-40B4-BE49-F238E27FC236}">
                <a16:creationId xmlns:a16="http://schemas.microsoft.com/office/drawing/2014/main" id="{EC1CB927-312C-F58E-9BB9-FE487F0E8D2C}"/>
              </a:ext>
            </a:extLst>
          </p:cNvPr>
          <p:cNvPicPr>
            <a:picLocks noChangeAspect="1"/>
          </p:cNvPicPr>
          <p:nvPr/>
        </p:nvPicPr>
        <p:blipFill rotWithShape="1">
          <a:blip r:embed="rId3"/>
          <a:srcRect l="516" r="22114" b="-2"/>
          <a:stretch/>
        </p:blipFill>
        <p:spPr>
          <a:xfrm>
            <a:off x="4483341" y="799352"/>
            <a:ext cx="4069057" cy="5259296"/>
          </a:xfrm>
          <a:prstGeom prst="rect">
            <a:avLst/>
          </a:prstGeom>
        </p:spPr>
      </p:pic>
      <p:pic>
        <p:nvPicPr>
          <p:cNvPr id="6" name="Picture 5" descr="A blue and black logo&#10;&#10;Description automatically generated">
            <a:extLst>
              <a:ext uri="{FF2B5EF4-FFF2-40B4-BE49-F238E27FC236}">
                <a16:creationId xmlns:a16="http://schemas.microsoft.com/office/drawing/2014/main" id="{AA0455C7-A151-97DA-6848-9FEB52A8DFD0}"/>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3122" y="679731"/>
            <a:ext cx="2343114" cy="3736540"/>
          </a:xfrm>
        </p:spPr>
        <p:txBody>
          <a:bodyPr vert="horz" lIns="91440" tIns="45720" rIns="91440" bIns="45720" rtlCol="0" anchor="b">
            <a:normAutofit/>
          </a:bodyPr>
          <a:lstStyle/>
          <a:p>
            <a:pPr algn="l" defTabSz="914400">
              <a:lnSpc>
                <a:spcPct val="90000"/>
              </a:lnSpc>
            </a:pPr>
            <a:r>
              <a:rPr lang="en-US" sz="3400">
                <a:latin typeface="+mj-lt"/>
              </a:rPr>
              <a:t>Lazy Class and Speculative Generality</a:t>
            </a:r>
          </a:p>
        </p:txBody>
      </p:sp>
      <p:grpSp>
        <p:nvGrpSpPr>
          <p:cNvPr id="16" name="Group 1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62324" y="1"/>
            <a:ext cx="1834788" cy="5777808"/>
            <a:chOff x="329184" y="1"/>
            <a:chExt cx="524256" cy="5777808"/>
          </a:xfrm>
        </p:grpSpPr>
        <p:cxnSp>
          <p:nvCxnSpPr>
            <p:cNvPr id="17" name="Straight Connector 16">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5813" y="679731"/>
            <a:ext cx="5761719"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a:extLst>
              <a:ext uri="{FF2B5EF4-FFF2-40B4-BE49-F238E27FC236}">
                <a16:creationId xmlns:a16="http://schemas.microsoft.com/office/drawing/2014/main" id="{1B72DC27-7595-BC82-F7C1-A0A90A6889DF}"/>
              </a:ext>
            </a:extLst>
          </p:cNvPr>
          <p:cNvPicPr>
            <a:picLocks noChangeAspect="1"/>
          </p:cNvPicPr>
          <p:nvPr/>
        </p:nvPicPr>
        <p:blipFill>
          <a:blip r:embed="rId3"/>
          <a:stretch>
            <a:fillRect/>
          </a:stretch>
        </p:blipFill>
        <p:spPr>
          <a:xfrm>
            <a:off x="3093810" y="1008397"/>
            <a:ext cx="2537460" cy="4975411"/>
          </a:xfrm>
          <a:prstGeom prst="rect">
            <a:avLst/>
          </a:prstGeom>
        </p:spPr>
      </p:pic>
      <p:pic>
        <p:nvPicPr>
          <p:cNvPr id="4" name="Picture 3">
            <a:extLst>
              <a:ext uri="{FF2B5EF4-FFF2-40B4-BE49-F238E27FC236}">
                <a16:creationId xmlns:a16="http://schemas.microsoft.com/office/drawing/2014/main" id="{47B55449-0FD1-A8D1-3990-D5237E63F2C5}"/>
              </a:ext>
            </a:extLst>
          </p:cNvPr>
          <p:cNvPicPr>
            <a:picLocks noChangeAspect="1"/>
          </p:cNvPicPr>
          <p:nvPr/>
        </p:nvPicPr>
        <p:blipFill>
          <a:blip r:embed="rId4"/>
          <a:stretch>
            <a:fillRect/>
          </a:stretch>
        </p:blipFill>
        <p:spPr>
          <a:xfrm>
            <a:off x="5859267" y="1848401"/>
            <a:ext cx="2537460" cy="3295402"/>
          </a:xfrm>
          <a:prstGeom prst="rect">
            <a:avLst/>
          </a:prstGeom>
        </p:spPr>
      </p:pic>
      <p:pic>
        <p:nvPicPr>
          <p:cNvPr id="6" name="Picture 5" descr="A blue and black logo&#10;&#10;Description automatically generated">
            <a:extLst>
              <a:ext uri="{FF2B5EF4-FFF2-40B4-BE49-F238E27FC236}">
                <a16:creationId xmlns:a16="http://schemas.microsoft.com/office/drawing/2014/main" id="{AA0455C7-A151-97DA-6848-9FEB52A8DFD0}"/>
              </a:ext>
            </a:extLst>
          </p:cNvPr>
          <p:cNvPicPr>
            <a:picLocks noChangeAspect="1"/>
          </p:cNvPicPr>
          <p:nvPr/>
        </p:nvPicPr>
        <p:blipFill>
          <a:blip r:embed="rId5"/>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1711301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pPr>
              <a:lnSpc>
                <a:spcPct val="90000"/>
              </a:lnSpc>
            </a:pPr>
            <a:r>
              <a:rPr lang="en-US" sz="3000"/>
              <a:t>Temporary Field and Other Code Smells</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dirty="0"/>
          </a:p>
          <a:p>
            <a:r>
              <a:rPr lang="en-US" sz="1700" dirty="0"/>
              <a:t>Temporary Field</a:t>
            </a:r>
          </a:p>
          <a:p>
            <a:pPr lvl="1"/>
            <a:r>
              <a:rPr lang="en-US" sz="1700" dirty="0"/>
              <a:t>An instance variable that is set only in certain situations</a:t>
            </a:r>
          </a:p>
          <a:p>
            <a:r>
              <a:rPr lang="en-US" sz="1700" dirty="0"/>
              <a:t>Other Common Code Smells</a:t>
            </a:r>
          </a:p>
          <a:p>
            <a:pPr lvl="1"/>
            <a:r>
              <a:rPr lang="en-US" sz="1700" dirty="0"/>
              <a:t>Comments as deodorant</a:t>
            </a:r>
          </a:p>
          <a:p>
            <a:pPr lvl="1"/>
            <a:r>
              <a:rPr lang="en-US" sz="1700" dirty="0"/>
              <a:t>Inappropriate intimacy</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 holding a deodorant&#10;&#10;Description automatically generated">
            <a:extLst>
              <a:ext uri="{FF2B5EF4-FFF2-40B4-BE49-F238E27FC236}">
                <a16:creationId xmlns:a16="http://schemas.microsoft.com/office/drawing/2014/main" id="{4A7B86BA-1F93-59BF-F09B-6214356F5BAA}"/>
              </a:ext>
            </a:extLst>
          </p:cNvPr>
          <p:cNvPicPr>
            <a:picLocks noChangeAspect="1"/>
          </p:cNvPicPr>
          <p:nvPr/>
        </p:nvPicPr>
        <p:blipFill rotWithShape="1">
          <a:blip r:embed="rId3"/>
          <a:srcRect l="9533" r="13097" b="-2"/>
          <a:stretch/>
        </p:blipFill>
        <p:spPr>
          <a:xfrm>
            <a:off x="4483341" y="799352"/>
            <a:ext cx="4069057" cy="5259296"/>
          </a:xfrm>
          <a:prstGeom prst="rect">
            <a:avLst/>
          </a:prstGeom>
        </p:spPr>
      </p:pic>
      <p:pic>
        <p:nvPicPr>
          <p:cNvPr id="6" name="Picture 5" descr="A blue and black logo&#10;&#10;Description automatically generated">
            <a:extLst>
              <a:ext uri="{FF2B5EF4-FFF2-40B4-BE49-F238E27FC236}">
                <a16:creationId xmlns:a16="http://schemas.microsoft.com/office/drawing/2014/main" id="{83A2CE32-6187-6324-592B-E96D75FF6011}"/>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3" name="Rectangle 12">
            <a:extLst>
              <a:ext uri="{FF2B5EF4-FFF2-40B4-BE49-F238E27FC236}">
                <a16:creationId xmlns:a16="http://schemas.microsoft.com/office/drawing/2014/main" id="{BDF1A630-2A9B-41A0-92F9-FDA261070E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5" name="Group 14">
            <a:extLst>
              <a:ext uri="{FF2B5EF4-FFF2-40B4-BE49-F238E27FC236}">
                <a16:creationId xmlns:a16="http://schemas.microsoft.com/office/drawing/2014/main" id="{19A6B5CE-CB1D-48EE-8B43-E952235C837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6" name="Rectangle 15">
              <a:extLst>
                <a:ext uri="{FF2B5EF4-FFF2-40B4-BE49-F238E27FC236}">
                  <a16:creationId xmlns:a16="http://schemas.microsoft.com/office/drawing/2014/main" id="{E3F3EAA5-4E15-400B-BBA3-82B3F49A217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16">
              <a:extLst>
                <a:ext uri="{FF2B5EF4-FFF2-40B4-BE49-F238E27FC236}">
                  <a16:creationId xmlns:a16="http://schemas.microsoft.com/office/drawing/2014/main" id="{72BA2E40-BE9B-4C54-9CDD-40EE804CCE6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9" name="Rectangle 18">
            <a:extLst>
              <a:ext uri="{FF2B5EF4-FFF2-40B4-BE49-F238E27FC236}">
                <a16:creationId xmlns:a16="http://schemas.microsoft.com/office/drawing/2014/main" id="{0DA909B4-15FF-46A6-8A7F-7AEF977FE9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517897"/>
            <a:ext cx="8333796" cy="5857966"/>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92768" y="922644"/>
            <a:ext cx="3780214" cy="1169585"/>
          </a:xfrm>
        </p:spPr>
        <p:txBody>
          <a:bodyPr anchor="b">
            <a:normAutofit fontScale="90000"/>
          </a:bodyPr>
          <a:lstStyle/>
          <a:p>
            <a:r>
              <a:rPr lang="en-US" sz="3200"/>
              <a:t>Temporary Field and Other Code Smells</a:t>
            </a:r>
          </a:p>
        </p:txBody>
      </p:sp>
      <p:sp>
        <p:nvSpPr>
          <p:cNvPr id="21" name="Rectangle 20">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791785" y="2263365"/>
            <a:ext cx="37033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791786" y="2508105"/>
            <a:ext cx="3780214" cy="3632493"/>
          </a:xfrm>
        </p:spPr>
        <p:txBody>
          <a:bodyPr anchor="ctr">
            <a:normAutofit/>
          </a:bodyPr>
          <a:lstStyle/>
          <a:p>
            <a:endParaRPr lang="en-US" sz="1700" dirty="0"/>
          </a:p>
          <a:p>
            <a:r>
              <a:rPr lang="en-US" sz="1700" dirty="0"/>
              <a:t>Temporary Field</a:t>
            </a:r>
          </a:p>
          <a:p>
            <a:pPr lvl="1"/>
            <a:r>
              <a:rPr lang="en-US" sz="1700" dirty="0"/>
              <a:t>An instance variable that is set only in certain situations</a:t>
            </a:r>
          </a:p>
          <a:p>
            <a:r>
              <a:rPr lang="en-US" sz="1700" dirty="0"/>
              <a:t>Other Common Code Smells</a:t>
            </a:r>
          </a:p>
          <a:p>
            <a:pPr lvl="1"/>
            <a:r>
              <a:rPr lang="en-US" sz="1700" dirty="0"/>
              <a:t>Comments as deodorant</a:t>
            </a:r>
          </a:p>
          <a:p>
            <a:pPr lvl="1"/>
            <a:r>
              <a:rPr lang="en-US" sz="1700" dirty="0"/>
              <a:t>Inappropriate intimacy</a:t>
            </a:r>
          </a:p>
        </p:txBody>
      </p:sp>
      <p:pic>
        <p:nvPicPr>
          <p:cNvPr id="8" name="Picture 7">
            <a:extLst>
              <a:ext uri="{FF2B5EF4-FFF2-40B4-BE49-F238E27FC236}">
                <a16:creationId xmlns:a16="http://schemas.microsoft.com/office/drawing/2014/main" id="{C72132D7-B911-4BF6-27E6-3596248A6825}"/>
              </a:ext>
            </a:extLst>
          </p:cNvPr>
          <p:cNvPicPr>
            <a:picLocks noChangeAspect="1"/>
          </p:cNvPicPr>
          <p:nvPr/>
        </p:nvPicPr>
        <p:blipFill>
          <a:blip r:embed="rId3"/>
          <a:stretch>
            <a:fillRect/>
          </a:stretch>
        </p:blipFill>
        <p:spPr>
          <a:xfrm>
            <a:off x="5472185" y="774285"/>
            <a:ext cx="1059826" cy="1999673"/>
          </a:xfrm>
          <a:prstGeom prst="rect">
            <a:avLst/>
          </a:prstGeom>
        </p:spPr>
      </p:pic>
      <p:pic>
        <p:nvPicPr>
          <p:cNvPr id="7" name="Picture 6">
            <a:extLst>
              <a:ext uri="{FF2B5EF4-FFF2-40B4-BE49-F238E27FC236}">
                <a16:creationId xmlns:a16="http://schemas.microsoft.com/office/drawing/2014/main" id="{E5EBEC2D-8966-79C5-1CA4-A91CA7FC8613}"/>
              </a:ext>
            </a:extLst>
          </p:cNvPr>
          <p:cNvPicPr>
            <a:picLocks noChangeAspect="1"/>
          </p:cNvPicPr>
          <p:nvPr/>
        </p:nvPicPr>
        <p:blipFill>
          <a:blip r:embed="rId4"/>
          <a:stretch>
            <a:fillRect/>
          </a:stretch>
        </p:blipFill>
        <p:spPr>
          <a:xfrm>
            <a:off x="7089842" y="774285"/>
            <a:ext cx="1239797" cy="1999673"/>
          </a:xfrm>
          <a:prstGeom prst="rect">
            <a:avLst/>
          </a:prstGeom>
        </p:spPr>
      </p:pic>
      <p:pic>
        <p:nvPicPr>
          <p:cNvPr id="4" name="Picture 3">
            <a:extLst>
              <a:ext uri="{FF2B5EF4-FFF2-40B4-BE49-F238E27FC236}">
                <a16:creationId xmlns:a16="http://schemas.microsoft.com/office/drawing/2014/main" id="{C40ED770-5780-7539-E541-6F7B947F520E}"/>
              </a:ext>
            </a:extLst>
          </p:cNvPr>
          <p:cNvPicPr>
            <a:picLocks noChangeAspect="1"/>
          </p:cNvPicPr>
          <p:nvPr/>
        </p:nvPicPr>
        <p:blipFill>
          <a:blip r:embed="rId5"/>
          <a:stretch>
            <a:fillRect/>
          </a:stretch>
        </p:blipFill>
        <p:spPr>
          <a:xfrm>
            <a:off x="5650842" y="2942704"/>
            <a:ext cx="2410156" cy="3213543"/>
          </a:xfrm>
          <a:prstGeom prst="rect">
            <a:avLst/>
          </a:prstGeom>
        </p:spPr>
      </p:pic>
      <p:pic>
        <p:nvPicPr>
          <p:cNvPr id="6" name="Picture 5" descr="A blue and black logo&#10;&#10;Description automatically generated">
            <a:extLst>
              <a:ext uri="{FF2B5EF4-FFF2-40B4-BE49-F238E27FC236}">
                <a16:creationId xmlns:a16="http://schemas.microsoft.com/office/drawing/2014/main" id="{83A2CE32-6187-6324-592B-E96D75FF6011}"/>
              </a:ext>
            </a:extLst>
          </p:cNvPr>
          <p:cNvPicPr>
            <a:picLocks noChangeAspect="1"/>
          </p:cNvPicPr>
          <p:nvPr/>
        </p:nvPicPr>
        <p:blipFill>
          <a:blip r:embed="rId6"/>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0097127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Two dogs in steampunk gear around a campfire&#10;&#10;Description automatically generated">
            <a:extLst>
              <a:ext uri="{FF2B5EF4-FFF2-40B4-BE49-F238E27FC236}">
                <a16:creationId xmlns:a16="http://schemas.microsoft.com/office/drawing/2014/main" id="{BDBAF0B5-B107-D439-B64C-7354A8EF8312}"/>
              </a:ext>
            </a:extLst>
          </p:cNvPr>
          <p:cNvPicPr>
            <a:picLocks noChangeAspect="1"/>
          </p:cNvPicPr>
          <p:nvPr/>
        </p:nvPicPr>
        <p:blipFill rotWithShape="1">
          <a:blip r:embed="rId3"/>
          <a:srcRect t="9091" r="13816" b="-3"/>
          <a:stretch/>
        </p:blipFill>
        <p:spPr>
          <a:xfrm>
            <a:off x="2642616" y="10"/>
            <a:ext cx="6501384" cy="6857990"/>
          </a:xfrm>
          <a:prstGeom prst="rect">
            <a:avLst/>
          </a:prstGeom>
        </p:spPr>
      </p:pic>
      <p:sp>
        <p:nvSpPr>
          <p:cNvPr id="23" name="Rectangle 22">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58485" y="1122363"/>
            <a:ext cx="3017520" cy="3204134"/>
          </a:xfrm>
        </p:spPr>
        <p:txBody>
          <a:bodyPr vert="horz" lIns="91440" tIns="45720" rIns="91440" bIns="45720" rtlCol="0" anchor="b">
            <a:normAutofit/>
          </a:bodyPr>
          <a:lstStyle/>
          <a:p>
            <a:pPr algn="l" defTabSz="914400">
              <a:lnSpc>
                <a:spcPct val="90000"/>
              </a:lnSpc>
            </a:pPr>
            <a:r>
              <a:rPr lang="en-US" sz="4200">
                <a:solidFill>
                  <a:schemeClr val="bg1"/>
                </a:solidFill>
                <a:latin typeface="+mj-lt"/>
              </a:rPr>
              <a:t>The Boy Scout Rule</a:t>
            </a:r>
            <a:endParaRPr lang="en-US" sz="4200" dirty="0">
              <a:solidFill>
                <a:schemeClr val="bg1"/>
              </a:solidFill>
              <a:latin typeface="+mj-lt"/>
            </a:endParaRPr>
          </a:p>
        </p:txBody>
      </p:sp>
      <p:sp>
        <p:nvSpPr>
          <p:cNvPr id="3" name="Content Placeholder 2"/>
          <p:cNvSpPr>
            <a:spLocks noGrp="1"/>
          </p:cNvSpPr>
          <p:nvPr>
            <p:ph idx="1"/>
          </p:nvPr>
        </p:nvSpPr>
        <p:spPr>
          <a:xfrm>
            <a:off x="358485" y="4872922"/>
            <a:ext cx="3017519" cy="1208141"/>
          </a:xfrm>
        </p:spPr>
        <p:txBody>
          <a:bodyPr vert="horz" lIns="91440" tIns="45720" rIns="91440" bIns="45720" rtlCol="0">
            <a:normAutofit/>
          </a:bodyPr>
          <a:lstStyle/>
          <a:p>
            <a:pPr marL="0" indent="0" defTabSz="914400">
              <a:lnSpc>
                <a:spcPct val="90000"/>
              </a:lnSpc>
              <a:spcBef>
                <a:spcPts val="1000"/>
              </a:spcBef>
              <a:buNone/>
            </a:pPr>
            <a:r>
              <a:rPr lang="en-US" sz="1700">
                <a:solidFill>
                  <a:schemeClr val="bg1"/>
                </a:solidFill>
                <a:latin typeface="+mn-lt"/>
              </a:rPr>
              <a:t>Always leave the code cleaner than you found it.</a:t>
            </a:r>
          </a:p>
        </p:txBody>
      </p:sp>
      <p:sp>
        <p:nvSpPr>
          <p:cNvPr id="25" name="Rectangle 24">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7" name="Rectangle 26">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6" name="Picture 5" descr="A blue and black logo&#10;&#10;Description automatically generated">
            <a:extLst>
              <a:ext uri="{FF2B5EF4-FFF2-40B4-BE49-F238E27FC236}">
                <a16:creationId xmlns:a16="http://schemas.microsoft.com/office/drawing/2014/main" id="{66201E0C-1831-7423-2AA3-EFFF0F141D3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sweeping leaves with a broom&#10;&#10;Description automatically generated">
            <a:extLst>
              <a:ext uri="{FF2B5EF4-FFF2-40B4-BE49-F238E27FC236}">
                <a16:creationId xmlns:a16="http://schemas.microsoft.com/office/drawing/2014/main" id="{70892E69-8D81-F0FE-A25D-C493A44158F0}"/>
              </a:ext>
            </a:extLst>
          </p:cNvPr>
          <p:cNvPicPr>
            <a:picLocks noChangeAspect="1"/>
          </p:cNvPicPr>
          <p:nvPr/>
        </p:nvPicPr>
        <p:blipFill rotWithShape="1">
          <a:blip r:embed="rId3">
            <a:alphaModFix amt="15000"/>
          </a:blip>
          <a:srcRect t="20534" b="4466"/>
          <a:stretch/>
        </p:blipFill>
        <p:spPr>
          <a:xfrm>
            <a:off x="20" y="10"/>
            <a:ext cx="9143979" cy="6857990"/>
          </a:xfrm>
          <a:prstGeom prst="rect">
            <a:avLst/>
          </a:prstGeom>
        </p:spPr>
      </p:pic>
      <p:sp>
        <p:nvSpPr>
          <p:cNvPr id="2" name="Title 1"/>
          <p:cNvSpPr>
            <a:spLocks noGrp="1"/>
          </p:cNvSpPr>
          <p:nvPr>
            <p:ph type="title"/>
          </p:nvPr>
        </p:nvSpPr>
        <p:spPr>
          <a:xfrm>
            <a:off x="630936" y="941832"/>
            <a:ext cx="7879842" cy="2057400"/>
          </a:xfrm>
        </p:spPr>
        <p:txBody>
          <a:bodyPr anchor="b">
            <a:normAutofit fontScale="90000"/>
          </a:bodyPr>
          <a:lstStyle/>
          <a:p>
            <a:r>
              <a:rPr lang="en-US" sz="4400">
                <a:solidFill>
                  <a:schemeClr val="bg1"/>
                </a:solidFill>
              </a:rPr>
              <a:t>Make the Change Easy,</a:t>
            </a:r>
            <a:br>
              <a:rPr lang="en-US" sz="4400">
                <a:solidFill>
                  <a:schemeClr val="bg1"/>
                </a:solidFill>
              </a:rPr>
            </a:br>
            <a:r>
              <a:rPr lang="en-US" sz="4400">
                <a:solidFill>
                  <a:schemeClr val="bg1"/>
                </a:solidFill>
              </a:rPr>
              <a:t>Then Make the Easy Change</a:t>
            </a:r>
          </a:p>
        </p:txBody>
      </p:sp>
      <p:sp>
        <p:nvSpPr>
          <p:cNvPr id="12" name="Rectangle 11">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18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 name="Rectangle 13">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3241202"/>
            <a:ext cx="7879842"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30936" y="3502152"/>
            <a:ext cx="7879842" cy="2670048"/>
          </a:xfrm>
        </p:spPr>
        <p:txBody>
          <a:bodyPr>
            <a:normAutofit/>
          </a:bodyPr>
          <a:lstStyle/>
          <a:p>
            <a:endParaRPr lang="en-US" sz="1700">
              <a:solidFill>
                <a:schemeClr val="bg1"/>
              </a:solidFill>
            </a:endParaRPr>
          </a:p>
          <a:p>
            <a:r>
              <a:rPr lang="en-US" sz="1700">
                <a:solidFill>
                  <a:schemeClr val="bg1"/>
                </a:solidFill>
              </a:rPr>
              <a:t>Refactor the code to make it easier to implement changes</a:t>
            </a:r>
          </a:p>
          <a:p>
            <a:r>
              <a:rPr lang="en-US" sz="1700">
                <a:solidFill>
                  <a:schemeClr val="bg1"/>
                </a:solidFill>
              </a:rPr>
              <a:t>Implement the actual change after preparing the code</a:t>
            </a:r>
          </a:p>
        </p:txBody>
      </p:sp>
      <p:pic>
        <p:nvPicPr>
          <p:cNvPr id="6" name="Picture 5" descr="A blue and black logo&#10;&#10;Description automatically generated">
            <a:extLst>
              <a:ext uri="{FF2B5EF4-FFF2-40B4-BE49-F238E27FC236}">
                <a16:creationId xmlns:a16="http://schemas.microsoft.com/office/drawing/2014/main" id="{D92674A7-DE50-7C54-2E4D-F2D58480291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Introduction to the Gilded Rose Kata</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Overview of the problem</a:t>
            </a:r>
          </a:p>
          <a:p>
            <a:r>
              <a:rPr lang="en-US" sz="1700"/>
              <a:t>Maintain and refactor a piece of legacy code while adding new features</a:t>
            </a:r>
          </a:p>
        </p:txBody>
      </p:sp>
      <p:pic>
        <p:nvPicPr>
          <p:cNvPr id="5" name="Picture 4" descr="A dog wearing goggles and standing in a store&#10;&#10;Description automatically generated">
            <a:extLst>
              <a:ext uri="{FF2B5EF4-FFF2-40B4-BE49-F238E27FC236}">
                <a16:creationId xmlns:a16="http://schemas.microsoft.com/office/drawing/2014/main" id="{54596BFF-FE93-0072-028E-AFF390629AC1}"/>
              </a:ext>
            </a:extLst>
          </p:cNvPr>
          <p:cNvPicPr>
            <a:picLocks noChangeAspect="1"/>
          </p:cNvPicPr>
          <p:nvPr/>
        </p:nvPicPr>
        <p:blipFill rotWithShape="1">
          <a:blip r:embed="rId3"/>
          <a:srcRect l="18230" r="4053" b="-1"/>
          <a:stretch/>
        </p:blipFill>
        <p:spPr>
          <a:xfrm>
            <a:off x="4903774" y="1383738"/>
            <a:ext cx="3696824" cy="4756870"/>
          </a:xfrm>
          <a:prstGeom prst="rect">
            <a:avLst/>
          </a:prstGeom>
        </p:spPr>
      </p:pic>
      <p:pic>
        <p:nvPicPr>
          <p:cNvPr id="6" name="Picture 5" descr="A blue and black logo&#10;&#10;Description automatically generated">
            <a:extLst>
              <a:ext uri="{FF2B5EF4-FFF2-40B4-BE49-F238E27FC236}">
                <a16:creationId xmlns:a16="http://schemas.microsoft.com/office/drawing/2014/main" id="{ECFA943C-150B-F7C6-A5FC-38333D368AA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dog pouring liquid into a bowl&#10;&#10;Description automatically generated">
            <a:extLst>
              <a:ext uri="{FF2B5EF4-FFF2-40B4-BE49-F238E27FC236}">
                <a16:creationId xmlns:a16="http://schemas.microsoft.com/office/drawing/2014/main" id="{640EB687-45A1-8651-7128-FF572BD023E2}"/>
              </a:ext>
            </a:extLst>
          </p:cNvPr>
          <p:cNvPicPr>
            <a:picLocks noChangeAspect="1"/>
          </p:cNvPicPr>
          <p:nvPr/>
        </p:nvPicPr>
        <p:blipFill rotWithShape="1">
          <a:blip r:embed="rId3"/>
          <a:srcRect t="24749" b="251"/>
          <a:stretch/>
        </p:blipFill>
        <p:spPr>
          <a:xfrm>
            <a:off x="20" y="10"/>
            <a:ext cx="9143980" cy="6857990"/>
          </a:xfrm>
          <a:prstGeom prst="rect">
            <a:avLst/>
          </a:prstGeom>
        </p:spPr>
      </p:pic>
      <p:sp>
        <p:nvSpPr>
          <p:cNvPr id="17" name="Rectangle 16">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600">
                <a:solidFill>
                  <a:schemeClr val="tx1">
                    <a:lumMod val="85000"/>
                    <a:lumOff val="15000"/>
                  </a:schemeClr>
                </a:solidFill>
                <a:latin typeface="+mj-lt"/>
              </a:rPr>
              <a:t>Practical Exercise: Gilded Rose Kata with TDD and AI Tools</a:t>
            </a:r>
          </a:p>
        </p:txBody>
      </p:sp>
      <p:cxnSp>
        <p:nvCxnSpPr>
          <p:cNvPr id="18" name="Straight Connector 1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8" name="Picture 7" descr="A blue and black logo&#10;&#10;Description automatically generated">
            <a:extLst>
              <a:ext uri="{FF2B5EF4-FFF2-40B4-BE49-F238E27FC236}">
                <a16:creationId xmlns:a16="http://schemas.microsoft.com/office/drawing/2014/main" id="{3658F035-8A90-53AB-BBCF-1DFF38D17C3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a:bodyPr>
          <a:lstStyle/>
          <a:p>
            <a:pPr>
              <a:lnSpc>
                <a:spcPct val="90000"/>
              </a:lnSpc>
            </a:pPr>
            <a:r>
              <a:rPr lang="en-US" sz="3100"/>
              <a:t>Introduction to Design Patterns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pPr marL="0" indent="0">
              <a:buNone/>
            </a:pPr>
            <a:r>
              <a:rPr lang="en-US" sz="1700"/>
              <a:t>A design pattern is a reusable solution to a common problem in software design, providing a template for structuring and solving specific issues efficiently and effectively.</a:t>
            </a:r>
          </a:p>
        </p:txBody>
      </p:sp>
      <p:pic>
        <p:nvPicPr>
          <p:cNvPr id="5" name="Picture 4" descr="A dog face with colorful lines and dots&#10;&#10;Description automatically generated with medium confidence">
            <a:extLst>
              <a:ext uri="{FF2B5EF4-FFF2-40B4-BE49-F238E27FC236}">
                <a16:creationId xmlns:a16="http://schemas.microsoft.com/office/drawing/2014/main" id="{13074693-6531-836D-74B9-E73313712917}"/>
              </a:ext>
            </a:extLst>
          </p:cNvPr>
          <p:cNvPicPr>
            <a:picLocks noChangeAspect="1"/>
          </p:cNvPicPr>
          <p:nvPr/>
        </p:nvPicPr>
        <p:blipFill rotWithShape="1">
          <a:blip r:embed="rId3"/>
          <a:srcRect l="9798" r="12485" b="-1"/>
          <a:stretch/>
        </p:blipFill>
        <p:spPr>
          <a:xfrm>
            <a:off x="4903774" y="1383738"/>
            <a:ext cx="3696824" cy="4756870"/>
          </a:xfrm>
          <a:prstGeom prst="rect">
            <a:avLst/>
          </a:prstGeom>
        </p:spPr>
      </p:pic>
      <p:pic>
        <p:nvPicPr>
          <p:cNvPr id="6" name="Picture 5" descr="A blue and black logo&#10;&#10;Description automatically generated">
            <a:extLst>
              <a:ext uri="{FF2B5EF4-FFF2-40B4-BE49-F238E27FC236}">
                <a16:creationId xmlns:a16="http://schemas.microsoft.com/office/drawing/2014/main" id="{9B048729-2BA1-7526-E97C-1DC1A3265B8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3041038" cy="1556907"/>
          </a:xfrm>
        </p:spPr>
        <p:txBody>
          <a:bodyPr anchor="ctr">
            <a:normAutofit/>
          </a:bodyPr>
          <a:lstStyle/>
          <a:p>
            <a:r>
              <a:rPr lang="en-US" sz="2800" dirty="0"/>
              <a:t>Recap of Day 1</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wearing a hat and cape sitting at a table with a book&#10;&#10;Description automatically generated">
            <a:extLst>
              <a:ext uri="{FF2B5EF4-FFF2-40B4-BE49-F238E27FC236}">
                <a16:creationId xmlns:a16="http://schemas.microsoft.com/office/drawing/2014/main" id="{8C76B241-F44D-2A10-C2B2-FEB30AB4D12E}"/>
              </a:ext>
            </a:extLst>
          </p:cNvPr>
          <p:cNvPicPr>
            <a:picLocks noChangeAspect="1"/>
          </p:cNvPicPr>
          <p:nvPr/>
        </p:nvPicPr>
        <p:blipFill rotWithShape="1">
          <a:blip r:embed="rId3"/>
          <a:srcRect t="23147" b="27118"/>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Autofit/>
          </a:bodyPr>
          <a:lstStyle/>
          <a:p>
            <a:pPr>
              <a:lnSpc>
                <a:spcPct val="90000"/>
              </a:lnSpc>
            </a:pPr>
            <a:r>
              <a:rPr lang="en-US" sz="1000" dirty="0"/>
              <a:t>TDD cycle: Red, Green, Refactor</a:t>
            </a:r>
          </a:p>
          <a:p>
            <a:pPr>
              <a:lnSpc>
                <a:spcPct val="90000"/>
              </a:lnSpc>
            </a:pPr>
            <a:r>
              <a:rPr lang="en-US" sz="1000" dirty="0"/>
              <a:t>Katas:</a:t>
            </a:r>
          </a:p>
          <a:p>
            <a:pPr lvl="1">
              <a:lnSpc>
                <a:spcPct val="90000"/>
              </a:lnSpc>
            </a:pPr>
            <a:r>
              <a:rPr lang="en-US" sz="1000" dirty="0"/>
              <a:t>Fizz Buzz</a:t>
            </a:r>
          </a:p>
          <a:p>
            <a:pPr lvl="1">
              <a:lnSpc>
                <a:spcPct val="90000"/>
              </a:lnSpc>
            </a:pPr>
            <a:r>
              <a:rPr lang="en-US" sz="1000" dirty="0"/>
              <a:t>Duration Converter</a:t>
            </a:r>
          </a:p>
          <a:p>
            <a:pPr lvl="1">
              <a:lnSpc>
                <a:spcPct val="90000"/>
              </a:lnSpc>
            </a:pPr>
            <a:r>
              <a:rPr lang="en-US" sz="1000" dirty="0"/>
              <a:t>Bowling Kata</a:t>
            </a:r>
          </a:p>
          <a:p>
            <a:pPr lvl="1">
              <a:lnSpc>
                <a:spcPct val="90000"/>
              </a:lnSpc>
            </a:pPr>
            <a:r>
              <a:rPr lang="en-US" sz="1000" dirty="0"/>
              <a:t>Roman Numeral Calculator</a:t>
            </a:r>
          </a:p>
          <a:p>
            <a:pPr>
              <a:lnSpc>
                <a:spcPct val="90000"/>
              </a:lnSpc>
            </a:pPr>
            <a:r>
              <a:rPr lang="en-US" sz="1000" dirty="0"/>
              <a:t>SOLID, ZOMBIES, Extreme Programming, DRY, YAGNI</a:t>
            </a:r>
          </a:p>
          <a:p>
            <a:pPr>
              <a:lnSpc>
                <a:spcPct val="90000"/>
              </a:lnSpc>
            </a:pPr>
            <a:r>
              <a:rPr lang="en-US" sz="1000" dirty="0"/>
              <a:t>Integration of AI tools like GitHub Copilot and ChatGPT</a:t>
            </a:r>
          </a:p>
        </p:txBody>
      </p:sp>
      <p:pic>
        <p:nvPicPr>
          <p:cNvPr id="6" name="Picture 5" descr="A blue and black logo&#10;&#10;Description automatically generated">
            <a:extLst>
              <a:ext uri="{FF2B5EF4-FFF2-40B4-BE49-F238E27FC236}">
                <a16:creationId xmlns:a16="http://schemas.microsoft.com/office/drawing/2014/main" id="{93177B5F-918B-37F8-38A8-2A44C7C82DD0}"/>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Singleton and Factory Patterns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Singleton</a:t>
            </a:r>
          </a:p>
          <a:p>
            <a:pPr lvl="1"/>
            <a:r>
              <a:rPr lang="en-US" sz="1700"/>
              <a:t>Ensures a class has only one instance and provides a global point of access to it</a:t>
            </a:r>
          </a:p>
          <a:p>
            <a:r>
              <a:rPr lang="en-US" sz="1700"/>
              <a:t>Factory</a:t>
            </a:r>
          </a:p>
          <a:p>
            <a:pPr lvl="1"/>
            <a:r>
              <a:rPr lang="en-US" sz="1700"/>
              <a:t>Creates objects without specifying the exact class to create</a:t>
            </a:r>
          </a:p>
        </p:txBody>
      </p:sp>
      <p:pic>
        <p:nvPicPr>
          <p:cNvPr id="5" name="Picture 4" descr="A cartoon of dogs on a conveyor belt&#10;&#10;Description automatically generated">
            <a:extLst>
              <a:ext uri="{FF2B5EF4-FFF2-40B4-BE49-F238E27FC236}">
                <a16:creationId xmlns:a16="http://schemas.microsoft.com/office/drawing/2014/main" id="{7DD1B7D6-0964-5303-3D56-40316F6035A1}"/>
              </a:ext>
            </a:extLst>
          </p:cNvPr>
          <p:cNvPicPr>
            <a:picLocks noChangeAspect="1"/>
          </p:cNvPicPr>
          <p:nvPr/>
        </p:nvPicPr>
        <p:blipFill rotWithShape="1">
          <a:blip r:embed="rId3"/>
          <a:srcRect l="9561" r="12722" b="-1"/>
          <a:stretch/>
        </p:blipFill>
        <p:spPr>
          <a:xfrm>
            <a:off x="4903774" y="1383738"/>
            <a:ext cx="3696824" cy="4756870"/>
          </a:xfrm>
          <a:prstGeom prst="rect">
            <a:avLst/>
          </a:prstGeom>
        </p:spPr>
      </p:pic>
      <p:pic>
        <p:nvPicPr>
          <p:cNvPr id="6" name="Picture 5" descr="A blue and black logo&#10;&#10;Description automatically generated">
            <a:extLst>
              <a:ext uri="{FF2B5EF4-FFF2-40B4-BE49-F238E27FC236}">
                <a16:creationId xmlns:a16="http://schemas.microsoft.com/office/drawing/2014/main" id="{2798BB1C-07AA-8408-8CC6-C59D9984CE70}"/>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6" name="Rectangle 35">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5357" y="3023754"/>
            <a:ext cx="3675108" cy="2736965"/>
          </a:xfrm>
        </p:spPr>
        <p:txBody>
          <a:bodyPr vert="horz" lIns="91440" tIns="45720" rIns="91440" bIns="45720" rtlCol="0" anchor="t">
            <a:normAutofit/>
          </a:bodyPr>
          <a:lstStyle/>
          <a:p>
            <a:pPr algn="l" defTabSz="914400">
              <a:lnSpc>
                <a:spcPct val="90000"/>
              </a:lnSpc>
            </a:pPr>
            <a:r>
              <a:rPr lang="en-US" sz="4700" dirty="0">
                <a:latin typeface="+mj-lt"/>
              </a:rPr>
              <a:t>Singleton and Factory Patterns</a:t>
            </a:r>
          </a:p>
        </p:txBody>
      </p:sp>
      <p:grpSp>
        <p:nvGrpSpPr>
          <p:cNvPr id="38" name="Group 3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3048031"/>
            <a:ext cx="548639" cy="673460"/>
            <a:chOff x="3940602" y="308034"/>
            <a:chExt cx="2116791" cy="3428999"/>
          </a:xfrm>
          <a:solidFill>
            <a:schemeClr val="accent4"/>
          </a:solidFill>
        </p:grpSpPr>
        <p:sp>
          <p:nvSpPr>
            <p:cNvPr id="39" name="Rectangle 3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43" name="Rectangle 4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0" y="257770"/>
            <a:ext cx="3627882"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0" y="3462252"/>
            <a:ext cx="3627882"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 name="Graphic 25">
            <a:extLst>
              <a:ext uri="{FF2B5EF4-FFF2-40B4-BE49-F238E27FC236}">
                <a16:creationId xmlns:a16="http://schemas.microsoft.com/office/drawing/2014/main" id="{ACBE6325-9589-2918-2D4D-DD120148ED57}"/>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387082" y="3917269"/>
            <a:ext cx="3243637" cy="2098447"/>
          </a:xfrm>
          <a:prstGeom prst="rect">
            <a:avLst/>
          </a:prstGeom>
        </p:spPr>
      </p:pic>
      <p:pic>
        <p:nvPicPr>
          <p:cNvPr id="19" name="Graphic 18">
            <a:extLst>
              <a:ext uri="{FF2B5EF4-FFF2-40B4-BE49-F238E27FC236}">
                <a16:creationId xmlns:a16="http://schemas.microsoft.com/office/drawing/2014/main" id="{D94728C4-19F8-50AD-9D5C-5AF2758F9466}"/>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5335622" y="842284"/>
            <a:ext cx="3243637" cy="1578913"/>
          </a:xfrm>
          <a:prstGeom prst="rect">
            <a:avLst/>
          </a:prstGeom>
        </p:spPr>
      </p:pic>
      <p:pic>
        <p:nvPicPr>
          <p:cNvPr id="6" name="Picture 5" descr="A blue and black logo&#10;&#10;Description automatically generated">
            <a:extLst>
              <a:ext uri="{FF2B5EF4-FFF2-40B4-BE49-F238E27FC236}">
                <a16:creationId xmlns:a16="http://schemas.microsoft.com/office/drawing/2014/main" id="{2798BB1C-07AA-8408-8CC6-C59D9984CE70}"/>
              </a:ext>
            </a:extLst>
          </p:cNvPr>
          <p:cNvPicPr>
            <a:picLocks noChangeAspect="1"/>
          </p:cNvPicPr>
          <p:nvPr/>
        </p:nvPicPr>
        <p:blipFill>
          <a:blip r:embed="rId7"/>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82133703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 name="Group 10">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2" name="Rectangle 11">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Rectangle 12">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5" name="Rectangle 14">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Strategy and Observer Patterns</a:t>
            </a:r>
          </a:p>
        </p:txBody>
      </p:sp>
      <p:sp>
        <p:nvSpPr>
          <p:cNvPr id="17" name="Rectangle 16">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pPr>
              <a:lnSpc>
                <a:spcPct val="90000"/>
              </a:lnSpc>
            </a:pPr>
            <a:endParaRPr lang="en-US" sz="1700"/>
          </a:p>
          <a:p>
            <a:pPr>
              <a:lnSpc>
                <a:spcPct val="90000"/>
              </a:lnSpc>
            </a:pPr>
            <a:r>
              <a:rPr lang="en-US" sz="1700"/>
              <a:t>Strategy</a:t>
            </a:r>
          </a:p>
          <a:p>
            <a:pPr lvl="1">
              <a:lnSpc>
                <a:spcPct val="90000"/>
              </a:lnSpc>
            </a:pPr>
            <a:r>
              <a:rPr lang="en-US" sz="1700"/>
              <a:t>Defines a family of algorithms, encapsulates each one, and makes them interchangeable</a:t>
            </a:r>
          </a:p>
          <a:p>
            <a:pPr>
              <a:lnSpc>
                <a:spcPct val="90000"/>
              </a:lnSpc>
            </a:pPr>
            <a:r>
              <a:rPr lang="en-US" sz="1700"/>
              <a:t>Observer</a:t>
            </a:r>
          </a:p>
          <a:p>
            <a:pPr lvl="1">
              <a:lnSpc>
                <a:spcPct val="90000"/>
              </a:lnSpc>
            </a:pPr>
            <a:r>
              <a:rPr lang="en-US" sz="1700"/>
              <a:t>Defines a one-to-many dependency between objects so that when one object changes state, all its dependents are notified and updated automatically</a:t>
            </a:r>
          </a:p>
        </p:txBody>
      </p:sp>
      <p:pic>
        <p:nvPicPr>
          <p:cNvPr id="4" name="Picture 3" descr="A dog and horse playing chess&#10;&#10;Description automatically generated">
            <a:extLst>
              <a:ext uri="{FF2B5EF4-FFF2-40B4-BE49-F238E27FC236}">
                <a16:creationId xmlns:a16="http://schemas.microsoft.com/office/drawing/2014/main" id="{9E570561-F67A-989A-D77C-B770E82E82C0}"/>
              </a:ext>
            </a:extLst>
          </p:cNvPr>
          <p:cNvPicPr>
            <a:picLocks noChangeAspect="1"/>
          </p:cNvPicPr>
          <p:nvPr/>
        </p:nvPicPr>
        <p:blipFill rotWithShape="1">
          <a:blip r:embed="rId3"/>
          <a:srcRect l="11206" r="11077" b="-1"/>
          <a:stretch/>
        </p:blipFill>
        <p:spPr>
          <a:xfrm>
            <a:off x="4903774" y="1383738"/>
            <a:ext cx="3696824" cy="4756870"/>
          </a:xfrm>
          <a:prstGeom prst="rect">
            <a:avLst/>
          </a:prstGeom>
        </p:spPr>
      </p:pic>
      <p:pic>
        <p:nvPicPr>
          <p:cNvPr id="5" name="Picture 4" descr="A blue and black logo&#10;&#10;Description automatically generated">
            <a:extLst>
              <a:ext uri="{FF2B5EF4-FFF2-40B4-BE49-F238E27FC236}">
                <a16:creationId xmlns:a16="http://schemas.microsoft.com/office/drawing/2014/main" id="{3B2314E7-5BBA-B33C-2E46-2A4D086D5FA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5357" y="3023754"/>
            <a:ext cx="3675108" cy="2736965"/>
          </a:xfrm>
        </p:spPr>
        <p:txBody>
          <a:bodyPr vert="horz" lIns="91440" tIns="45720" rIns="91440" bIns="45720" rtlCol="0" anchor="t">
            <a:normAutofit/>
          </a:bodyPr>
          <a:lstStyle/>
          <a:p>
            <a:pPr algn="l" defTabSz="914400">
              <a:lnSpc>
                <a:spcPct val="90000"/>
              </a:lnSpc>
            </a:pPr>
            <a:r>
              <a:rPr lang="en-US" sz="4700">
                <a:latin typeface="+mj-lt"/>
              </a:rPr>
              <a:t>Strategy and Observer Patterns</a:t>
            </a:r>
          </a:p>
        </p:txBody>
      </p:sp>
      <p:grpSp>
        <p:nvGrpSpPr>
          <p:cNvPr id="23" name="Group 22">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3048031"/>
            <a:ext cx="548639" cy="673460"/>
            <a:chOff x="3940602" y="308034"/>
            <a:chExt cx="2116791" cy="3428999"/>
          </a:xfrm>
          <a:solidFill>
            <a:schemeClr val="accent4"/>
          </a:solidFill>
        </p:grpSpPr>
        <p:sp>
          <p:nvSpPr>
            <p:cNvPr id="24" name="Rectangle 23">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Rectangle 25">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8" name="Rectangle 27">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29">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0" y="257770"/>
            <a:ext cx="3627882"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0" y="3462252"/>
            <a:ext cx="3627882"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and black logo&#10;&#10;Description automatically generated">
            <a:extLst>
              <a:ext uri="{FF2B5EF4-FFF2-40B4-BE49-F238E27FC236}">
                <a16:creationId xmlns:a16="http://schemas.microsoft.com/office/drawing/2014/main" id="{3B2314E7-5BBA-B33C-2E46-2A4D086D5FA5}"/>
              </a:ext>
            </a:extLst>
          </p:cNvPr>
          <p:cNvPicPr>
            <a:picLocks noChangeAspect="1"/>
          </p:cNvPicPr>
          <p:nvPr/>
        </p:nvPicPr>
        <p:blipFill>
          <a:blip r:embed="rId3"/>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pic>
        <p:nvPicPr>
          <p:cNvPr id="19" name="Graphic 18">
            <a:extLst>
              <a:ext uri="{FF2B5EF4-FFF2-40B4-BE49-F238E27FC236}">
                <a16:creationId xmlns:a16="http://schemas.microsoft.com/office/drawing/2014/main" id="{3DBA4C30-7A5F-D6DD-9D0E-83B2FA97F974}"/>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5244153" y="974325"/>
            <a:ext cx="3426575" cy="1546854"/>
          </a:xfrm>
          <a:prstGeom prst="rect">
            <a:avLst/>
          </a:prstGeom>
        </p:spPr>
      </p:pic>
      <p:pic>
        <p:nvPicPr>
          <p:cNvPr id="22" name="Graphic 21">
            <a:extLst>
              <a:ext uri="{FF2B5EF4-FFF2-40B4-BE49-F238E27FC236}">
                <a16:creationId xmlns:a16="http://schemas.microsoft.com/office/drawing/2014/main" id="{727F80A5-27EF-04DE-2916-6181ED814962}"/>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116473" y="3726015"/>
            <a:ext cx="2053668" cy="2452438"/>
          </a:xfrm>
          <a:prstGeom prst="rect">
            <a:avLst/>
          </a:prstGeom>
        </p:spPr>
      </p:pic>
    </p:spTree>
    <p:extLst>
      <p:ext uri="{BB962C8B-B14F-4D97-AF65-F5344CB8AC3E}">
        <p14:creationId xmlns:p14="http://schemas.microsoft.com/office/powerpoint/2010/main" val="550015177"/>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5" name="Rectangle 14">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a:bodyPr>
          <a:lstStyle/>
          <a:p>
            <a:pPr>
              <a:lnSpc>
                <a:spcPct val="90000"/>
              </a:lnSpc>
            </a:pPr>
            <a:r>
              <a:rPr lang="en-US" sz="2300" dirty="0"/>
              <a:t>Decorator and Command Patterns</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dirty="0"/>
          </a:p>
          <a:p>
            <a:r>
              <a:rPr lang="en-US" sz="1700" dirty="0"/>
              <a:t>Decorator</a:t>
            </a:r>
          </a:p>
          <a:p>
            <a:pPr lvl="1"/>
            <a:r>
              <a:rPr lang="en-US" sz="1700" dirty="0"/>
              <a:t>Adds responsibilities to objects dynamically</a:t>
            </a:r>
          </a:p>
          <a:p>
            <a:r>
              <a:rPr lang="en-US" sz="1700" dirty="0"/>
              <a:t>Command</a:t>
            </a:r>
          </a:p>
          <a:p>
            <a:pPr lvl="1"/>
            <a:r>
              <a:rPr lang="en-US" sz="1700" dirty="0"/>
              <a:t>Encapsulates a request as an object, thereby allowing for parameterization of clients with queues, requests, and operations</a:t>
            </a:r>
          </a:p>
        </p:txBody>
      </p:sp>
      <p:pic>
        <p:nvPicPr>
          <p:cNvPr id="7" name="Picture 6" descr="A cartoon of a dog with a group of dogs&#10;&#10;Description automatically generated">
            <a:extLst>
              <a:ext uri="{FF2B5EF4-FFF2-40B4-BE49-F238E27FC236}">
                <a16:creationId xmlns:a16="http://schemas.microsoft.com/office/drawing/2014/main" id="{892CED12-A2D1-4E6C-EC1D-A5F053E974A7}"/>
              </a:ext>
            </a:extLst>
          </p:cNvPr>
          <p:cNvPicPr>
            <a:picLocks noChangeAspect="1"/>
          </p:cNvPicPr>
          <p:nvPr/>
        </p:nvPicPr>
        <p:blipFill rotWithShape="1">
          <a:blip r:embed="rId3"/>
          <a:srcRect l="21416" r="867" b="-1"/>
          <a:stretch/>
        </p:blipFill>
        <p:spPr>
          <a:xfrm>
            <a:off x="4903774" y="1383738"/>
            <a:ext cx="3696824" cy="4756870"/>
          </a:xfrm>
          <a:prstGeom prst="rect">
            <a:avLst/>
          </a:prstGeom>
        </p:spPr>
      </p:pic>
      <p:pic>
        <p:nvPicPr>
          <p:cNvPr id="8" name="Picture 7" descr="A blue and black logo&#10;&#10;Description automatically generated">
            <a:extLst>
              <a:ext uri="{FF2B5EF4-FFF2-40B4-BE49-F238E27FC236}">
                <a16:creationId xmlns:a16="http://schemas.microsoft.com/office/drawing/2014/main" id="{CB6859EB-C06B-D153-A0CD-794AB34D3ED7}"/>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E18F6E8B-15ED-43C7-94BA-91549A651C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35357" y="3023754"/>
            <a:ext cx="3675108" cy="2736965"/>
          </a:xfrm>
        </p:spPr>
        <p:txBody>
          <a:bodyPr vert="horz" lIns="91440" tIns="45720" rIns="91440" bIns="45720" rtlCol="0" anchor="t">
            <a:normAutofit/>
          </a:bodyPr>
          <a:lstStyle/>
          <a:p>
            <a:pPr algn="l" defTabSz="914400">
              <a:lnSpc>
                <a:spcPct val="90000"/>
              </a:lnSpc>
            </a:pPr>
            <a:r>
              <a:rPr lang="en-US" sz="4700">
                <a:latin typeface="+mj-lt"/>
              </a:rPr>
              <a:t>Decorator and Command Patterns</a:t>
            </a:r>
          </a:p>
        </p:txBody>
      </p:sp>
      <p:grpSp>
        <p:nvGrpSpPr>
          <p:cNvPr id="18" name="Group 17">
            <a:extLst>
              <a:ext uri="{FF2B5EF4-FFF2-40B4-BE49-F238E27FC236}">
                <a16:creationId xmlns:a16="http://schemas.microsoft.com/office/drawing/2014/main" id="{032D8612-31EB-44CF-A1D0-14FD4C70542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 y="3048031"/>
            <a:ext cx="548639" cy="673460"/>
            <a:chOff x="3940602" y="308034"/>
            <a:chExt cx="2116791" cy="3428999"/>
          </a:xfrm>
          <a:solidFill>
            <a:schemeClr val="accent4"/>
          </a:solidFill>
        </p:grpSpPr>
        <p:sp>
          <p:nvSpPr>
            <p:cNvPr id="19" name="Rectangle 18">
              <a:extLst>
                <a:ext uri="{FF2B5EF4-FFF2-40B4-BE49-F238E27FC236}">
                  <a16:creationId xmlns:a16="http://schemas.microsoft.com/office/drawing/2014/main" id="{F19A4A0F-1B59-4DB0-9764-D10936E987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3" name="Rectangle 22">
            <a:extLst>
              <a:ext uri="{FF2B5EF4-FFF2-40B4-BE49-F238E27FC236}">
                <a16:creationId xmlns:a16="http://schemas.microsoft.com/office/drawing/2014/main" id="{B81933D1-5615-42C7-9C0B-4EB7105CCE2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 name="Rectangle 24">
            <a:extLst>
              <a:ext uri="{FF2B5EF4-FFF2-40B4-BE49-F238E27FC236}">
                <a16:creationId xmlns:a16="http://schemas.microsoft.com/office/drawing/2014/main" id="{B089A89A-1E9C-4761-9DFF-53C275FBF87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0" y="257770"/>
            <a:ext cx="3627882"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Rectangle 26">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143500" y="3462252"/>
            <a:ext cx="3627882" cy="297996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Graphic 8">
            <a:extLst>
              <a:ext uri="{FF2B5EF4-FFF2-40B4-BE49-F238E27FC236}">
                <a16:creationId xmlns:a16="http://schemas.microsoft.com/office/drawing/2014/main" id="{50491AB5-617C-E7F3-3DDF-9AD69D97226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5611656" y="415784"/>
            <a:ext cx="2691569" cy="2552007"/>
          </a:xfrm>
          <a:prstGeom prst="rect">
            <a:avLst/>
          </a:prstGeom>
        </p:spPr>
      </p:pic>
      <p:pic>
        <p:nvPicPr>
          <p:cNvPr id="8" name="Picture 7" descr="A blue and black logo&#10;&#10;Description automatically generated">
            <a:extLst>
              <a:ext uri="{FF2B5EF4-FFF2-40B4-BE49-F238E27FC236}">
                <a16:creationId xmlns:a16="http://schemas.microsoft.com/office/drawing/2014/main" id="{CB6859EB-C06B-D153-A0CD-794AB34D3ED7}"/>
              </a:ext>
            </a:extLst>
          </p:cNvPr>
          <p:cNvPicPr>
            <a:picLocks noChangeAspect="1"/>
          </p:cNvPicPr>
          <p:nvPr/>
        </p:nvPicPr>
        <p:blipFill>
          <a:blip r:embed="rId5"/>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pic>
        <p:nvPicPr>
          <p:cNvPr id="11" name="Graphic 10">
            <a:extLst>
              <a:ext uri="{FF2B5EF4-FFF2-40B4-BE49-F238E27FC236}">
                <a16:creationId xmlns:a16="http://schemas.microsoft.com/office/drawing/2014/main" id="{6595CB9E-2B12-48BC-151C-97AFE54C872F}"/>
              </a:ext>
            </a:extLst>
          </p:cNvPr>
          <p:cNvPicPr>
            <a:picLocks noChangeAspect="1"/>
          </p:cNvPicPr>
          <p:nvPr/>
        </p:nvPicPr>
        <p:blipFill>
          <a:blip r:embed="rId6">
            <a:extLst>
              <a:ext uri="{96DAC541-7B7A-43D3-8B79-37D633B846F1}">
                <asvg:svgBlip xmlns:asvg="http://schemas.microsoft.com/office/drawing/2016/SVG/main" r:embed="rId7"/>
              </a:ext>
            </a:extLst>
          </a:blip>
          <a:stretch>
            <a:fillRect/>
          </a:stretch>
        </p:blipFill>
        <p:spPr>
          <a:xfrm>
            <a:off x="6428999" y="3721491"/>
            <a:ext cx="1062835" cy="2552007"/>
          </a:xfrm>
          <a:prstGeom prst="rect">
            <a:avLst/>
          </a:prstGeom>
        </p:spPr>
      </p:pic>
    </p:spTree>
    <p:extLst>
      <p:ext uri="{BB962C8B-B14F-4D97-AF65-F5344CB8AC3E}">
        <p14:creationId xmlns:p14="http://schemas.microsoft.com/office/powerpoint/2010/main" val="95240741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a:bodyPr>
          <a:lstStyle/>
          <a:p>
            <a:pPr>
              <a:lnSpc>
                <a:spcPct val="90000"/>
              </a:lnSpc>
            </a:pPr>
            <a:r>
              <a:rPr lang="en-US" sz="3100"/>
              <a:t>Adapter and Other Patterns</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dirty="0"/>
          </a:p>
          <a:p>
            <a:r>
              <a:rPr lang="en-US" sz="1700" dirty="0"/>
              <a:t>Adapter</a:t>
            </a:r>
          </a:p>
          <a:p>
            <a:pPr lvl="1"/>
            <a:r>
              <a:rPr lang="en-US" sz="1700" dirty="0"/>
              <a:t>Allows incompatible interfaces to work together</a:t>
            </a:r>
          </a:p>
          <a:p>
            <a:r>
              <a:rPr lang="en-US" sz="1700" dirty="0"/>
              <a:t>Other useful patterns:</a:t>
            </a:r>
          </a:p>
          <a:p>
            <a:pPr lvl="1"/>
            <a:r>
              <a:rPr lang="en-US" sz="1700" dirty="0"/>
              <a:t>Facade</a:t>
            </a:r>
          </a:p>
          <a:p>
            <a:pPr lvl="1"/>
            <a:r>
              <a:rPr lang="en-US" sz="1700" dirty="0"/>
              <a:t>Proxy</a:t>
            </a:r>
          </a:p>
          <a:p>
            <a:pPr lvl="1"/>
            <a:r>
              <a:rPr lang="en-US" sz="1700" dirty="0"/>
              <a:t>Iterator</a:t>
            </a:r>
          </a:p>
          <a:p>
            <a:pPr lvl="1"/>
            <a:r>
              <a:rPr lang="en-US" sz="1700" dirty="0"/>
              <a:t>Composite</a:t>
            </a:r>
          </a:p>
        </p:txBody>
      </p:sp>
      <p:pic>
        <p:nvPicPr>
          <p:cNvPr id="5" name="Picture 4" descr="A group of dogs standing together&#10;&#10;Description automatically generated">
            <a:extLst>
              <a:ext uri="{FF2B5EF4-FFF2-40B4-BE49-F238E27FC236}">
                <a16:creationId xmlns:a16="http://schemas.microsoft.com/office/drawing/2014/main" id="{D9255205-8EEE-8E63-2230-5607A03BF3D2}"/>
              </a:ext>
            </a:extLst>
          </p:cNvPr>
          <p:cNvPicPr>
            <a:picLocks noChangeAspect="1"/>
          </p:cNvPicPr>
          <p:nvPr/>
        </p:nvPicPr>
        <p:blipFill rotWithShape="1">
          <a:blip r:embed="rId3"/>
          <a:srcRect l="12522" r="9762" b="-1"/>
          <a:stretch/>
        </p:blipFill>
        <p:spPr>
          <a:xfrm>
            <a:off x="4903774" y="1383738"/>
            <a:ext cx="3696824" cy="4756870"/>
          </a:xfrm>
          <a:prstGeom prst="rect">
            <a:avLst/>
          </a:prstGeom>
        </p:spPr>
      </p:pic>
      <p:pic>
        <p:nvPicPr>
          <p:cNvPr id="6" name="Picture 5" descr="A blue and black logo&#10;&#10;Description automatically generated">
            <a:extLst>
              <a:ext uri="{FF2B5EF4-FFF2-40B4-BE49-F238E27FC236}">
                <a16:creationId xmlns:a16="http://schemas.microsoft.com/office/drawing/2014/main" id="{7B2AA96B-3571-29F7-CCD5-3CEAFBFE24A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23" name="Graphic 22">
            <a:extLst>
              <a:ext uri="{FF2B5EF4-FFF2-40B4-BE49-F238E27FC236}">
                <a16:creationId xmlns:a16="http://schemas.microsoft.com/office/drawing/2014/main" id="{63A5F4EB-CDC1-7C10-7CB4-864D6B01BD79}"/>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96037" y="346167"/>
            <a:ext cx="856161" cy="1588946"/>
          </a:xfrm>
          <a:prstGeom prst="rect">
            <a:avLst/>
          </a:prstGeom>
        </p:spPr>
      </p:pic>
      <p:pic>
        <p:nvPicPr>
          <p:cNvPr id="9" name="Graphic 8">
            <a:extLst>
              <a:ext uri="{FF2B5EF4-FFF2-40B4-BE49-F238E27FC236}">
                <a16:creationId xmlns:a16="http://schemas.microsoft.com/office/drawing/2014/main" id="{B6EC51D1-D8B9-5449-8932-C222A05250BD}"/>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3288156" y="481832"/>
            <a:ext cx="2438274" cy="1276614"/>
          </a:xfrm>
          <a:prstGeom prst="rect">
            <a:avLst/>
          </a:prstGeom>
        </p:spPr>
      </p:pic>
      <p:pic>
        <p:nvPicPr>
          <p:cNvPr id="19" name="Graphic 18">
            <a:extLst>
              <a:ext uri="{FF2B5EF4-FFF2-40B4-BE49-F238E27FC236}">
                <a16:creationId xmlns:a16="http://schemas.microsoft.com/office/drawing/2014/main" id="{CB0664A4-C936-A027-DE0A-F3DC1295DBD1}"/>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6365329" y="473497"/>
            <a:ext cx="2465163" cy="1290693"/>
          </a:xfrm>
          <a:prstGeom prst="rect">
            <a:avLst/>
          </a:prstGeom>
        </p:spPr>
      </p:pic>
      <p:pic>
        <p:nvPicPr>
          <p:cNvPr id="21" name="Graphic 20">
            <a:extLst>
              <a:ext uri="{FF2B5EF4-FFF2-40B4-BE49-F238E27FC236}">
                <a16:creationId xmlns:a16="http://schemas.microsoft.com/office/drawing/2014/main" id="{2415835C-8454-E4D7-EC55-CBF562CF008E}"/>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812485" y="2639045"/>
            <a:ext cx="1423263" cy="1588934"/>
          </a:xfrm>
          <a:prstGeom prst="rect">
            <a:avLst/>
          </a:prstGeom>
        </p:spPr>
      </p:pic>
      <p:pic>
        <p:nvPicPr>
          <p:cNvPr id="25" name="Graphic 24">
            <a:extLst>
              <a:ext uri="{FF2B5EF4-FFF2-40B4-BE49-F238E27FC236}">
                <a16:creationId xmlns:a16="http://schemas.microsoft.com/office/drawing/2014/main" id="{9ACE7FC6-6985-8CDD-2CD9-381B089BD58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742849" y="4930536"/>
            <a:ext cx="1560161" cy="1582664"/>
          </a:xfrm>
          <a:prstGeom prst="rect">
            <a:avLst/>
          </a:prstGeom>
        </p:spPr>
      </p:pic>
      <p:sp>
        <p:nvSpPr>
          <p:cNvPr id="30" name="Rectangle 29">
            <a:extLst>
              <a:ext uri="{FF2B5EF4-FFF2-40B4-BE49-F238E27FC236}">
                <a16:creationId xmlns:a16="http://schemas.microsoft.com/office/drawing/2014/main" id="{A5A17FC0-D416-4C8B-A9E6-5924D352B9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966345" y="2300641"/>
            <a:ext cx="3177655" cy="4557360"/>
          </a:xfrm>
          <a:prstGeom prst="rect">
            <a:avLst/>
          </a:pr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 name="Title 1"/>
          <p:cNvSpPr>
            <a:spLocks noGrp="1"/>
          </p:cNvSpPr>
          <p:nvPr>
            <p:ph type="title"/>
          </p:nvPr>
        </p:nvSpPr>
        <p:spPr>
          <a:xfrm>
            <a:off x="6211614" y="2916520"/>
            <a:ext cx="2130293" cy="2309364"/>
          </a:xfrm>
        </p:spPr>
        <p:txBody>
          <a:bodyPr vert="horz" lIns="91440" tIns="45720" rIns="91440" bIns="45720" rtlCol="0" anchor="b">
            <a:normAutofit/>
          </a:bodyPr>
          <a:lstStyle/>
          <a:p>
            <a:pPr algn="l" defTabSz="914400">
              <a:lnSpc>
                <a:spcPct val="90000"/>
              </a:lnSpc>
            </a:pPr>
            <a:r>
              <a:rPr lang="en-US" sz="3900" kern="1200">
                <a:solidFill>
                  <a:srgbClr val="FFFFFF"/>
                </a:solidFill>
                <a:latin typeface="+mj-lt"/>
                <a:ea typeface="+mj-ea"/>
                <a:cs typeface="+mj-cs"/>
              </a:rPr>
              <a:t>Adapter and Other Patterns</a:t>
            </a:r>
          </a:p>
        </p:txBody>
      </p:sp>
      <p:cxnSp>
        <p:nvCxnSpPr>
          <p:cNvPr id="32" name="Straight Connector 31">
            <a:extLst>
              <a:ext uri="{FF2B5EF4-FFF2-40B4-BE49-F238E27FC236}">
                <a16:creationId xmlns:a16="http://schemas.microsoft.com/office/drawing/2014/main" id="{982DC870-E8E5-4050-B10C-CC24FC67E50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2285774"/>
            <a:ext cx="9141714"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4" name="Straight Connector 33">
            <a:extLst>
              <a:ext uri="{FF2B5EF4-FFF2-40B4-BE49-F238E27FC236}">
                <a16:creationId xmlns:a16="http://schemas.microsoft.com/office/drawing/2014/main" id="{FF76A74F-C283-4DED-BD4D-086753B7CB0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0" y="4571548"/>
            <a:ext cx="3048240" cy="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3B2791FB-B2F7-4BBE-B8D8-74C37FF9E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3048239" y="-680"/>
            <a:ext cx="0" cy="6858003"/>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cxnSp>
        <p:nvCxnSpPr>
          <p:cNvPr id="38" name="Straight Connector 37">
            <a:extLst>
              <a:ext uri="{FF2B5EF4-FFF2-40B4-BE49-F238E27FC236}">
                <a16:creationId xmlns:a16="http://schemas.microsoft.com/office/drawing/2014/main" id="{9891B5DE-6811-4844-BB18-472A3F360EE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015556" y="-680"/>
            <a:ext cx="0" cy="2240280"/>
          </a:xfrm>
          <a:prstGeom prst="line">
            <a:avLst/>
          </a:prstGeom>
          <a:ln w="101600">
            <a:solidFill>
              <a:srgbClr val="404040"/>
            </a:solidFill>
          </a:ln>
        </p:spPr>
        <p:style>
          <a:lnRef idx="1">
            <a:schemeClr val="accent1"/>
          </a:lnRef>
          <a:fillRef idx="0">
            <a:schemeClr val="accent1"/>
          </a:fillRef>
          <a:effectRef idx="0">
            <a:schemeClr val="accent1"/>
          </a:effectRef>
          <a:fontRef idx="minor">
            <a:schemeClr val="tx1"/>
          </a:fontRef>
        </p:style>
      </p:cxnSp>
      <p:pic>
        <p:nvPicPr>
          <p:cNvPr id="15" name="Graphic 14">
            <a:extLst>
              <a:ext uri="{FF2B5EF4-FFF2-40B4-BE49-F238E27FC236}">
                <a16:creationId xmlns:a16="http://schemas.microsoft.com/office/drawing/2014/main" id="{FBD52FE0-A575-680D-02A9-DF92D01AE4B8}"/>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3592256" y="2636436"/>
            <a:ext cx="1874786" cy="3875397"/>
          </a:xfrm>
          <a:prstGeom prst="rect">
            <a:avLst/>
          </a:prstGeom>
        </p:spPr>
      </p:pic>
      <p:cxnSp>
        <p:nvCxnSpPr>
          <p:cNvPr id="40" name="Straight Connector 39">
            <a:extLst>
              <a:ext uri="{FF2B5EF4-FFF2-40B4-BE49-F238E27FC236}">
                <a16:creationId xmlns:a16="http://schemas.microsoft.com/office/drawing/2014/main" id="{77A9CA3A-7216-41E0-B3CD-058077FD396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255477" y="5336249"/>
            <a:ext cx="1419521" cy="0"/>
          </a:xfrm>
          <a:prstGeom prst="line">
            <a:avLst/>
          </a:prstGeom>
          <a:ln w="15875">
            <a:solidFill>
              <a:srgbClr val="FFFFFF">
                <a:alpha val="75000"/>
              </a:srgbClr>
            </a:solidFill>
          </a:ln>
        </p:spPr>
        <p:style>
          <a:lnRef idx="1">
            <a:schemeClr val="accent1"/>
          </a:lnRef>
          <a:fillRef idx="0">
            <a:schemeClr val="accent1"/>
          </a:fillRef>
          <a:effectRef idx="0">
            <a:schemeClr val="accent1"/>
          </a:effectRef>
          <a:fontRef idx="minor">
            <a:schemeClr val="tx1"/>
          </a:fontRef>
        </p:style>
      </p:cxnSp>
      <p:pic>
        <p:nvPicPr>
          <p:cNvPr id="6" name="Picture 5" descr="A blue and black logo&#10;&#10;Description automatically generated">
            <a:extLst>
              <a:ext uri="{FF2B5EF4-FFF2-40B4-BE49-F238E27FC236}">
                <a16:creationId xmlns:a16="http://schemas.microsoft.com/office/drawing/2014/main" id="{7B2AA96B-3571-29F7-CCD5-3CEAFBFE24AA}"/>
              </a:ext>
            </a:extLst>
          </p:cNvPr>
          <p:cNvPicPr>
            <a:picLocks noChangeAspect="1"/>
          </p:cNvPicPr>
          <p:nvPr/>
        </p:nvPicPr>
        <p:blipFill>
          <a:blip r:embed="rId13"/>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118313730"/>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A dog and owl in a forest&#10;&#10;Description automatically generated">
            <a:extLst>
              <a:ext uri="{FF2B5EF4-FFF2-40B4-BE49-F238E27FC236}">
                <a16:creationId xmlns:a16="http://schemas.microsoft.com/office/drawing/2014/main" id="{A0A306B8-E90C-C517-C074-ED2B01199936}"/>
              </a:ext>
            </a:extLst>
          </p:cNvPr>
          <p:cNvPicPr>
            <a:picLocks noChangeAspect="1"/>
          </p:cNvPicPr>
          <p:nvPr/>
        </p:nvPicPr>
        <p:blipFill rotWithShape="1">
          <a:blip r:embed="rId3"/>
          <a:srcRect r="3" b="5438"/>
          <a:stretch/>
        </p:blipFill>
        <p:spPr>
          <a:xfrm>
            <a:off x="20" y="10"/>
            <a:ext cx="7252212" cy="6857990"/>
          </a:xfrm>
          <a:prstGeom prst="rect">
            <a:avLst/>
          </a:prstGeom>
        </p:spPr>
      </p:pic>
      <p:sp>
        <p:nvSpPr>
          <p:cNvPr id="22" name="Rectangle 2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820053" y="395105"/>
            <a:ext cx="2866642" cy="1899912"/>
          </a:xfrm>
        </p:spPr>
        <p:txBody>
          <a:bodyPr>
            <a:normAutofit/>
          </a:bodyPr>
          <a:lstStyle/>
          <a:p>
            <a:r>
              <a:rPr lang="en-US" sz="3500" dirty="0"/>
              <a:t>Wrap-Up and Q&amp;A</a:t>
            </a:r>
          </a:p>
        </p:txBody>
      </p:sp>
      <p:sp>
        <p:nvSpPr>
          <p:cNvPr id="3" name="Content Placeholder 2"/>
          <p:cNvSpPr>
            <a:spLocks noGrp="1"/>
          </p:cNvSpPr>
          <p:nvPr>
            <p:ph idx="1"/>
          </p:nvPr>
        </p:nvSpPr>
        <p:spPr>
          <a:xfrm>
            <a:off x="5648706" y="2434201"/>
            <a:ext cx="3315411" cy="3742762"/>
          </a:xfrm>
        </p:spPr>
        <p:txBody>
          <a:bodyPr>
            <a:normAutofit/>
          </a:bodyPr>
          <a:lstStyle/>
          <a:p>
            <a:pPr marL="0" indent="0">
              <a:buNone/>
            </a:pPr>
            <a:endParaRPr lang="en-US" sz="1700"/>
          </a:p>
          <a:p>
            <a:r>
              <a:rPr lang="en-US" sz="1700"/>
              <a:t>Summarize key takeaways</a:t>
            </a:r>
          </a:p>
          <a:p>
            <a:r>
              <a:rPr lang="en-US" sz="1700"/>
              <a:t>Open floor for questions</a:t>
            </a:r>
          </a:p>
          <a:p>
            <a:r>
              <a:rPr lang="en-US" sz="1700"/>
              <a:t>Preview of the afternoon session </a:t>
            </a:r>
          </a:p>
        </p:txBody>
      </p:sp>
      <p:pic>
        <p:nvPicPr>
          <p:cNvPr id="9" name="Picture 8" descr="A blue and black logo&#10;&#10;Description automatically generated">
            <a:extLst>
              <a:ext uri="{FF2B5EF4-FFF2-40B4-BE49-F238E27FC236}">
                <a16:creationId xmlns:a16="http://schemas.microsoft.com/office/drawing/2014/main" id="{55E0F8F3-2A74-49B2-7EAB-19DBF7C3A786}"/>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D25F302-27C5-414F-97F8-6EA0A6C028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sitting in a chair with a cup of coffee and a candle&#10;&#10;Description automatically generated">
            <a:extLst>
              <a:ext uri="{FF2B5EF4-FFF2-40B4-BE49-F238E27FC236}">
                <a16:creationId xmlns:a16="http://schemas.microsoft.com/office/drawing/2014/main" id="{07308084-CD28-BFDE-F1D1-DC0FB49F13B4}"/>
              </a:ext>
            </a:extLst>
          </p:cNvPr>
          <p:cNvPicPr>
            <a:picLocks noChangeAspect="1"/>
          </p:cNvPicPr>
          <p:nvPr/>
        </p:nvPicPr>
        <p:blipFill rotWithShape="1">
          <a:blip r:embed="rId3"/>
          <a:srcRect l="15169" r="11619" b="2"/>
          <a:stretch/>
        </p:blipFill>
        <p:spPr>
          <a:xfrm>
            <a:off x="466256" y="623275"/>
            <a:ext cx="4105742" cy="5607882"/>
          </a:xfrm>
          <a:prstGeom prst="rect">
            <a:avLst/>
          </a:prstGeom>
        </p:spPr>
      </p:pic>
      <p:sp>
        <p:nvSpPr>
          <p:cNvPr id="16" name="Right Triangle 15">
            <a:extLst>
              <a:ext uri="{FF2B5EF4-FFF2-40B4-BE49-F238E27FC236}">
                <a16:creationId xmlns:a16="http://schemas.microsoft.com/office/drawing/2014/main" id="{830A36F8-48C2-4842-A87B-8CE8DF4E7FD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432540" y="3335867"/>
            <a:ext cx="2468880" cy="3200400"/>
          </a:xfrm>
          <a:prstGeom prst="rtTriangl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Rectangle 13">
            <a:extLst>
              <a:ext uri="{FF2B5EF4-FFF2-40B4-BE49-F238E27FC236}">
                <a16:creationId xmlns:a16="http://schemas.microsoft.com/office/drawing/2014/main" id="{086A5A31-B10A-4793-84D4-D785959AE5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3900" y="623275"/>
            <a:ext cx="3856220" cy="5607882"/>
          </a:xfrm>
          <a:prstGeom prst="rect">
            <a:avLst/>
          </a:prstGeom>
          <a:noFill/>
          <a:ln w="19050">
            <a:solidFill>
              <a:schemeClr val="tx1">
                <a:lumMod val="75000"/>
                <a:lumOff val="2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79427" y="1180957"/>
            <a:ext cx="3514020" cy="1597228"/>
          </a:xfrm>
        </p:spPr>
        <p:txBody>
          <a:bodyPr>
            <a:normAutofit fontScale="90000"/>
          </a:bodyPr>
          <a:lstStyle/>
          <a:p>
            <a:pPr>
              <a:lnSpc>
                <a:spcPct val="90000"/>
              </a:lnSpc>
            </a:pPr>
            <a:r>
              <a:rPr lang="en-US" sz="2900" dirty="0"/>
              <a:t>Overview of Day 2</a:t>
            </a:r>
            <a:br>
              <a:rPr lang="en-US" sz="2900" dirty="0"/>
            </a:br>
            <a:r>
              <a:rPr lang="en-US" sz="2900" dirty="0"/>
              <a:t>Morning Objectives</a:t>
            </a:r>
          </a:p>
        </p:txBody>
      </p:sp>
      <p:sp>
        <p:nvSpPr>
          <p:cNvPr id="3" name="Content Placeholder 2"/>
          <p:cNvSpPr>
            <a:spLocks noGrp="1"/>
          </p:cNvSpPr>
          <p:nvPr>
            <p:ph idx="1"/>
          </p:nvPr>
        </p:nvSpPr>
        <p:spPr>
          <a:xfrm>
            <a:off x="5167373" y="2998278"/>
            <a:ext cx="2938129" cy="1893762"/>
          </a:xfrm>
        </p:spPr>
        <p:txBody>
          <a:bodyPr anchor="t">
            <a:normAutofit/>
          </a:bodyPr>
          <a:lstStyle/>
          <a:p>
            <a:endParaRPr lang="en-US" sz="1700"/>
          </a:p>
          <a:p>
            <a:r>
              <a:rPr lang="en-US" sz="1700"/>
              <a:t>Identifying and addressing code smells</a:t>
            </a:r>
          </a:p>
          <a:p>
            <a:r>
              <a:rPr lang="en-US" sz="1700"/>
              <a:t>Gilded Rose Kata</a:t>
            </a:r>
          </a:p>
          <a:p>
            <a:r>
              <a:rPr lang="en-US" sz="1700"/>
              <a:t>Design patterns</a:t>
            </a:r>
          </a:p>
        </p:txBody>
      </p:sp>
      <p:pic>
        <p:nvPicPr>
          <p:cNvPr id="6" name="Picture 5" descr="A blue and black logo&#10;&#10;Description automatically generated">
            <a:extLst>
              <a:ext uri="{FF2B5EF4-FFF2-40B4-BE49-F238E27FC236}">
                <a16:creationId xmlns:a16="http://schemas.microsoft.com/office/drawing/2014/main" id="{CB532DBA-EC53-C436-9C84-8E8F59FFACFF}"/>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4" name="!!Rectangle">
            <a:extLst>
              <a:ext uri="{FF2B5EF4-FFF2-40B4-BE49-F238E27FC236}">
                <a16:creationId xmlns:a16="http://schemas.microsoft.com/office/drawing/2014/main" id="{7C432AFE-B3D2-4BFF-BF8F-96C27AFF1A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robot with red eyes&#10;&#10;Description automatically generated">
            <a:extLst>
              <a:ext uri="{FF2B5EF4-FFF2-40B4-BE49-F238E27FC236}">
                <a16:creationId xmlns:a16="http://schemas.microsoft.com/office/drawing/2014/main" id="{5250A730-993B-429C-2255-972E9FC0BCEA}"/>
              </a:ext>
            </a:extLst>
          </p:cNvPr>
          <p:cNvPicPr>
            <a:picLocks noChangeAspect="1"/>
          </p:cNvPicPr>
          <p:nvPr/>
        </p:nvPicPr>
        <p:blipFill rotWithShape="1">
          <a:blip r:embed="rId3">
            <a:alphaModFix amt="15000"/>
          </a:blip>
          <a:srcRect t="14355" b="10645"/>
          <a:stretch/>
        </p:blipFill>
        <p:spPr>
          <a:xfrm>
            <a:off x="20" y="10"/>
            <a:ext cx="9143979" cy="6857990"/>
          </a:xfrm>
          <a:prstGeom prst="rect">
            <a:avLst/>
          </a:prstGeom>
        </p:spPr>
      </p:pic>
      <p:sp>
        <p:nvSpPr>
          <p:cNvPr id="2" name="Title 1"/>
          <p:cNvSpPr>
            <a:spLocks noGrp="1"/>
          </p:cNvSpPr>
          <p:nvPr>
            <p:ph type="title"/>
          </p:nvPr>
        </p:nvSpPr>
        <p:spPr>
          <a:xfrm>
            <a:off x="630936" y="941832"/>
            <a:ext cx="7879842" cy="2057400"/>
          </a:xfrm>
        </p:spPr>
        <p:txBody>
          <a:bodyPr anchor="b">
            <a:normAutofit/>
          </a:bodyPr>
          <a:lstStyle/>
          <a:p>
            <a:r>
              <a:rPr lang="en-US" sz="4400" dirty="0">
                <a:solidFill>
                  <a:schemeClr val="bg1"/>
                </a:solidFill>
              </a:rPr>
              <a:t>Introduction to</a:t>
            </a:r>
            <a:br>
              <a:rPr lang="en-US" sz="4400" dirty="0">
                <a:solidFill>
                  <a:schemeClr val="bg1"/>
                </a:solidFill>
              </a:rPr>
            </a:br>
            <a:r>
              <a:rPr lang="en-US" sz="4400" dirty="0">
                <a:solidFill>
                  <a:schemeClr val="bg1"/>
                </a:solidFill>
              </a:rPr>
              <a:t>Code Smells</a:t>
            </a:r>
          </a:p>
        </p:txBody>
      </p:sp>
      <p:sp>
        <p:nvSpPr>
          <p:cNvPr id="26" name="Rectangle 25">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21817"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8" name="Rectangle 27">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30936" y="3241202"/>
            <a:ext cx="7879842" cy="18288"/>
          </a:xfrm>
          <a:prstGeom prst="rect">
            <a:avLst/>
          </a:prstGeom>
          <a:solidFill>
            <a:schemeClr val="bg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630936" y="3502152"/>
            <a:ext cx="7879842" cy="2670048"/>
          </a:xfrm>
        </p:spPr>
        <p:txBody>
          <a:bodyPr>
            <a:normAutofit/>
          </a:bodyPr>
          <a:lstStyle/>
          <a:p>
            <a:endParaRPr lang="en-US" sz="1700">
              <a:solidFill>
                <a:schemeClr val="bg1"/>
              </a:solidFill>
            </a:endParaRPr>
          </a:p>
          <a:p>
            <a:r>
              <a:rPr lang="en-US" sz="1700">
                <a:solidFill>
                  <a:schemeClr val="bg1"/>
                </a:solidFill>
              </a:rPr>
              <a:t>Definition of code smells</a:t>
            </a:r>
          </a:p>
          <a:p>
            <a:r>
              <a:rPr lang="en-US" sz="1700">
                <a:solidFill>
                  <a:schemeClr val="bg1"/>
                </a:solidFill>
              </a:rPr>
              <a:t>Importance of identifying and addressing code smells for maintainable code</a:t>
            </a:r>
          </a:p>
        </p:txBody>
      </p:sp>
      <p:pic>
        <p:nvPicPr>
          <p:cNvPr id="6" name="Picture 5" descr="A blue and black logo&#10;&#10;Description automatically generated">
            <a:extLst>
              <a:ext uri="{FF2B5EF4-FFF2-40B4-BE49-F238E27FC236}">
                <a16:creationId xmlns:a16="http://schemas.microsoft.com/office/drawing/2014/main" id="{9E0A51D5-7C9C-415B-6819-38247853B9D7}"/>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7FEAE179-C525-48F3-AD47-0E9E2B6F2E2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88416" y="4883544"/>
            <a:ext cx="2907065" cy="1556907"/>
          </a:xfrm>
        </p:spPr>
        <p:txBody>
          <a:bodyPr anchor="ctr">
            <a:normAutofit/>
          </a:bodyPr>
          <a:lstStyle/>
          <a:p>
            <a:r>
              <a:rPr lang="en-US" sz="2800"/>
              <a:t>Long Methods and Large Classes</a:t>
            </a:r>
          </a:p>
        </p:txBody>
      </p:sp>
      <p:sp>
        <p:nvSpPr>
          <p:cNvPr id="12" name="Rectangle 11">
            <a:extLst>
              <a:ext uri="{FF2B5EF4-FFF2-40B4-BE49-F238E27FC236}">
                <a16:creationId xmlns:a16="http://schemas.microsoft.com/office/drawing/2014/main" id="{95C8260E-968F-44E8-A823-ABB43131192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86584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88416" y="0"/>
            <a:ext cx="8423809" cy="4588184"/>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artoon of a dog&#10;&#10;Description automatically generated">
            <a:extLst>
              <a:ext uri="{FF2B5EF4-FFF2-40B4-BE49-F238E27FC236}">
                <a16:creationId xmlns:a16="http://schemas.microsoft.com/office/drawing/2014/main" id="{83161061-A247-56D0-45CC-356CF26445E9}"/>
              </a:ext>
            </a:extLst>
          </p:cNvPr>
          <p:cNvPicPr>
            <a:picLocks noChangeAspect="1"/>
          </p:cNvPicPr>
          <p:nvPr/>
        </p:nvPicPr>
        <p:blipFill rotWithShape="1">
          <a:blip r:embed="rId3"/>
          <a:srcRect t="21665" b="28600"/>
          <a:stretch/>
        </p:blipFill>
        <p:spPr>
          <a:xfrm>
            <a:off x="719403" y="364142"/>
            <a:ext cx="7777234" cy="3867993"/>
          </a:xfrm>
          <a:prstGeom prst="rect">
            <a:avLst/>
          </a:prstGeom>
        </p:spPr>
      </p:pic>
      <p:sp>
        <p:nvSpPr>
          <p:cNvPr id="16" name="Rectangle 15">
            <a:extLst>
              <a:ext uri="{FF2B5EF4-FFF2-40B4-BE49-F238E27FC236}">
                <a16:creationId xmlns:a16="http://schemas.microsoft.com/office/drawing/2014/main" id="{FE43805F-24A6-46A4-B19B-54F2834735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flipH="1">
            <a:off x="2817950" y="5666847"/>
            <a:ext cx="1463040" cy="3428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3872039" y="4883544"/>
            <a:ext cx="4940186" cy="1556907"/>
          </a:xfrm>
        </p:spPr>
        <p:txBody>
          <a:bodyPr anchor="ctr">
            <a:normAutofit/>
          </a:bodyPr>
          <a:lstStyle/>
          <a:p>
            <a:endParaRPr lang="en-US" sz="1600"/>
          </a:p>
          <a:p>
            <a:r>
              <a:rPr lang="en-US" sz="1600"/>
              <a:t>Long Methods</a:t>
            </a:r>
          </a:p>
          <a:p>
            <a:pPr lvl="1"/>
            <a:r>
              <a:rPr lang="en-US" sz="1600"/>
              <a:t>Methods that are too long and do too much</a:t>
            </a:r>
          </a:p>
          <a:p>
            <a:r>
              <a:rPr lang="en-US" sz="1600"/>
              <a:t>Large Classes</a:t>
            </a:r>
          </a:p>
          <a:p>
            <a:pPr lvl="1"/>
            <a:r>
              <a:rPr lang="en-US" sz="1600"/>
              <a:t>Classes with too many responsibilities</a:t>
            </a:r>
          </a:p>
        </p:txBody>
      </p:sp>
      <p:pic>
        <p:nvPicPr>
          <p:cNvPr id="6" name="Picture 5" descr="A blue and black logo&#10;&#10;Description automatically generated">
            <a:extLst>
              <a:ext uri="{FF2B5EF4-FFF2-40B4-BE49-F238E27FC236}">
                <a16:creationId xmlns:a16="http://schemas.microsoft.com/office/drawing/2014/main" id="{DC691EF6-A264-9207-1824-DE98ECAD3C7C}"/>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6" name="Rectangle 15">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3122" y="679731"/>
            <a:ext cx="2343114" cy="3736540"/>
          </a:xfrm>
        </p:spPr>
        <p:txBody>
          <a:bodyPr vert="horz" lIns="91440" tIns="45720" rIns="91440" bIns="45720" rtlCol="0" anchor="b">
            <a:normAutofit/>
          </a:bodyPr>
          <a:lstStyle/>
          <a:p>
            <a:pPr algn="l" defTabSz="914400">
              <a:lnSpc>
                <a:spcPct val="90000"/>
              </a:lnSpc>
            </a:pPr>
            <a:r>
              <a:rPr lang="en-US" sz="4000">
                <a:latin typeface="+mj-lt"/>
              </a:rPr>
              <a:t>Long Methods and Large Classes</a:t>
            </a:r>
          </a:p>
        </p:txBody>
      </p:sp>
      <p:grpSp>
        <p:nvGrpSpPr>
          <p:cNvPr id="18" name="Group 17">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62324" y="1"/>
            <a:ext cx="1834788" cy="5777808"/>
            <a:chOff x="329184" y="1"/>
            <a:chExt cx="524256" cy="5777808"/>
          </a:xfrm>
        </p:grpSpPr>
        <p:cxnSp>
          <p:nvCxnSpPr>
            <p:cNvPr id="19" name="Straight Connector 18">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20" name="Rectangle 19">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2" name="Rectangle 21">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5813" y="679731"/>
            <a:ext cx="5761719"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EFD00783-AA85-A3B2-354F-4EC936161112}"/>
              </a:ext>
            </a:extLst>
          </p:cNvPr>
          <p:cNvPicPr>
            <a:picLocks noChangeAspect="1"/>
          </p:cNvPicPr>
          <p:nvPr/>
        </p:nvPicPr>
        <p:blipFill>
          <a:blip r:embed="rId3"/>
          <a:stretch>
            <a:fillRect/>
          </a:stretch>
        </p:blipFill>
        <p:spPr>
          <a:xfrm>
            <a:off x="3447639" y="972235"/>
            <a:ext cx="1829802" cy="5047735"/>
          </a:xfrm>
          <a:prstGeom prst="rect">
            <a:avLst/>
          </a:prstGeom>
        </p:spPr>
      </p:pic>
      <p:pic>
        <p:nvPicPr>
          <p:cNvPr id="9" name="Picture 8">
            <a:extLst>
              <a:ext uri="{FF2B5EF4-FFF2-40B4-BE49-F238E27FC236}">
                <a16:creationId xmlns:a16="http://schemas.microsoft.com/office/drawing/2014/main" id="{B31A41F1-F59B-2519-A0C6-9665E9DA2BFE}"/>
              </a:ext>
            </a:extLst>
          </p:cNvPr>
          <p:cNvPicPr>
            <a:picLocks noChangeAspect="1"/>
          </p:cNvPicPr>
          <p:nvPr/>
        </p:nvPicPr>
        <p:blipFill>
          <a:blip r:embed="rId4"/>
          <a:stretch>
            <a:fillRect/>
          </a:stretch>
        </p:blipFill>
        <p:spPr>
          <a:xfrm>
            <a:off x="5859267" y="1544210"/>
            <a:ext cx="2537460" cy="3903784"/>
          </a:xfrm>
          <a:prstGeom prst="rect">
            <a:avLst/>
          </a:prstGeom>
        </p:spPr>
      </p:pic>
      <p:pic>
        <p:nvPicPr>
          <p:cNvPr id="6" name="Picture 5" descr="A blue and black logo&#10;&#10;Description automatically generated">
            <a:extLst>
              <a:ext uri="{FF2B5EF4-FFF2-40B4-BE49-F238E27FC236}">
                <a16:creationId xmlns:a16="http://schemas.microsoft.com/office/drawing/2014/main" id="{DC691EF6-A264-9207-1824-DE98ECAD3C7C}"/>
              </a:ext>
            </a:extLst>
          </p:cNvPr>
          <p:cNvPicPr>
            <a:picLocks noChangeAspect="1"/>
          </p:cNvPicPr>
          <p:nvPr/>
        </p:nvPicPr>
        <p:blipFill>
          <a:blip r:embed="rId5"/>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786343441"/>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30547" y="856180"/>
            <a:ext cx="3844551" cy="1128068"/>
          </a:xfrm>
        </p:spPr>
        <p:txBody>
          <a:bodyPr anchor="ctr">
            <a:normAutofit fontScale="90000"/>
          </a:bodyPr>
          <a:lstStyle/>
          <a:p>
            <a:pPr>
              <a:lnSpc>
                <a:spcPct val="90000"/>
              </a:lnSpc>
            </a:pPr>
            <a:r>
              <a:rPr lang="en-US" sz="3500" dirty="0"/>
              <a:t>Duplicated Code and Feature Envy</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Duplicated Code</a:t>
            </a:r>
          </a:p>
          <a:p>
            <a:pPr lvl="1"/>
            <a:r>
              <a:rPr lang="en-US" sz="1700"/>
              <a:t>Code that is repeated in multiple places</a:t>
            </a:r>
          </a:p>
          <a:p>
            <a:r>
              <a:rPr lang="en-US" sz="1700"/>
              <a:t>Feature Envy</a:t>
            </a:r>
          </a:p>
          <a:p>
            <a:pPr lvl="1"/>
            <a:r>
              <a:rPr lang="en-US" sz="1700"/>
              <a:t>A method that seems more interested in a class other than the one it is in</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lage of cartoon dogs&#10;&#10;Description automatically generated">
            <a:extLst>
              <a:ext uri="{FF2B5EF4-FFF2-40B4-BE49-F238E27FC236}">
                <a16:creationId xmlns:a16="http://schemas.microsoft.com/office/drawing/2014/main" id="{666AFCD2-9A0C-069A-B245-A45B0C091FB7}"/>
              </a:ext>
            </a:extLst>
          </p:cNvPr>
          <p:cNvPicPr>
            <a:picLocks noChangeAspect="1"/>
          </p:cNvPicPr>
          <p:nvPr/>
        </p:nvPicPr>
        <p:blipFill rotWithShape="1">
          <a:blip r:embed="rId3"/>
          <a:srcRect l="11042" r="11587" b="-2"/>
          <a:stretch/>
        </p:blipFill>
        <p:spPr>
          <a:xfrm>
            <a:off x="4483341" y="799352"/>
            <a:ext cx="4069057" cy="5259296"/>
          </a:xfrm>
          <a:prstGeom prst="rect">
            <a:avLst/>
          </a:prstGeom>
        </p:spPr>
      </p:pic>
      <p:pic>
        <p:nvPicPr>
          <p:cNvPr id="6" name="Picture 5" descr="A blue and black logo&#10;&#10;Description automatically generated">
            <a:extLst>
              <a:ext uri="{FF2B5EF4-FFF2-40B4-BE49-F238E27FC236}">
                <a16:creationId xmlns:a16="http://schemas.microsoft.com/office/drawing/2014/main" id="{D01F72AB-A558-C71A-A157-EC7C45B5EB6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521C4EA8-6B83-4338-913D-D75D3C4F34D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53122" y="679731"/>
            <a:ext cx="2343114" cy="3736540"/>
          </a:xfrm>
        </p:spPr>
        <p:txBody>
          <a:bodyPr vert="horz" lIns="91440" tIns="45720" rIns="91440" bIns="45720" rtlCol="0" anchor="b">
            <a:normAutofit/>
          </a:bodyPr>
          <a:lstStyle/>
          <a:p>
            <a:pPr algn="l" defTabSz="914400">
              <a:lnSpc>
                <a:spcPct val="90000"/>
              </a:lnSpc>
            </a:pPr>
            <a:r>
              <a:rPr lang="en-US" sz="3700">
                <a:latin typeface="+mj-lt"/>
              </a:rPr>
              <a:t>Duplicated Code and Feature Envy</a:t>
            </a:r>
          </a:p>
        </p:txBody>
      </p:sp>
      <p:grpSp>
        <p:nvGrpSpPr>
          <p:cNvPr id="16" name="Group 15">
            <a:extLst>
              <a:ext uri="{FF2B5EF4-FFF2-40B4-BE49-F238E27FC236}">
                <a16:creationId xmlns:a16="http://schemas.microsoft.com/office/drawing/2014/main" id="{3AF6A671-C637-4547-85F4-51B6D188139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062324" y="1"/>
            <a:ext cx="1834788" cy="5777808"/>
            <a:chOff x="329184" y="1"/>
            <a:chExt cx="524256" cy="5777808"/>
          </a:xfrm>
        </p:grpSpPr>
        <p:cxnSp>
          <p:nvCxnSpPr>
            <p:cNvPr id="17" name="Straight Connector 16">
              <a:extLst>
                <a:ext uri="{FF2B5EF4-FFF2-40B4-BE49-F238E27FC236}">
                  <a16:creationId xmlns:a16="http://schemas.microsoft.com/office/drawing/2014/main" id="{C575CF26-3D3C-4C5A-A2B7-00432016EF62}"/>
                </a:ext>
                <a:ext uri="{C183D7F6-B498-43B3-948B-1728B52AA6E4}">
                  <adec:decorative xmlns:adec="http://schemas.microsoft.com/office/drawing/2017/decorative" val="1"/>
                </a:ext>
              </a:extLst>
            </p:cNvPr>
            <p:cNvCxnSpPr>
              <a:cxnSpLocks/>
            </p:cNvCxnSpPr>
            <p:nvPr>
              <p:extLst>
                <p:ext uri="{386F3935-93C4-4BCD-93E2-E3B085C9AB24}">
                  <p16:designElem xmlns:p16="http://schemas.microsoft.com/office/powerpoint/2015/main" val="1"/>
                </p:ext>
              </p:extLst>
            </p:nvPr>
          </p:nvCxnSpPr>
          <p:spPr>
            <a:xfrm flipH="1">
              <a:off x="329184" y="5777809"/>
              <a:ext cx="521208" cy="0"/>
            </a:xfrm>
            <a:prstGeom prst="line">
              <a:avLst/>
            </a:prstGeom>
            <a:ln w="152400">
              <a:solidFill>
                <a:schemeClr val="accent4"/>
              </a:solidFill>
            </a:ln>
          </p:spPr>
          <p:style>
            <a:lnRef idx="1">
              <a:schemeClr val="accent1"/>
            </a:lnRef>
            <a:fillRef idx="0">
              <a:schemeClr val="accent1"/>
            </a:fillRef>
            <a:effectRef idx="0">
              <a:schemeClr val="accent1"/>
            </a:effectRef>
            <a:fontRef idx="minor">
              <a:schemeClr val="tx1"/>
            </a:fontRef>
          </p:style>
        </p:cxnSp>
        <p:sp>
          <p:nvSpPr>
            <p:cNvPr id="18" name="Rectangle 17">
              <a:extLst>
                <a:ext uri="{FF2B5EF4-FFF2-40B4-BE49-F238E27FC236}">
                  <a16:creationId xmlns:a16="http://schemas.microsoft.com/office/drawing/2014/main" id="{99413ED5-9ED4-4772-BCE4-2BCAE6B12E3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29184" y="1"/>
              <a:ext cx="524256" cy="553211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0" name="Rectangle 19">
            <a:extLst>
              <a:ext uri="{FF2B5EF4-FFF2-40B4-BE49-F238E27FC236}">
                <a16:creationId xmlns:a16="http://schemas.microsoft.com/office/drawing/2014/main" id="{04357C93-F0CB-4A1C-8F77-4E90637898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65813" y="679731"/>
            <a:ext cx="5761719" cy="5662878"/>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ECFAE57B-1314-EEFE-5830-B9881BE166B5}"/>
              </a:ext>
            </a:extLst>
          </p:cNvPr>
          <p:cNvPicPr>
            <a:picLocks noChangeAspect="1"/>
          </p:cNvPicPr>
          <p:nvPr/>
        </p:nvPicPr>
        <p:blipFill>
          <a:blip r:embed="rId3"/>
          <a:stretch>
            <a:fillRect/>
          </a:stretch>
        </p:blipFill>
        <p:spPr>
          <a:xfrm>
            <a:off x="3586451" y="972235"/>
            <a:ext cx="1552177" cy="5047735"/>
          </a:xfrm>
          <a:prstGeom prst="rect">
            <a:avLst/>
          </a:prstGeom>
        </p:spPr>
      </p:pic>
      <p:pic>
        <p:nvPicPr>
          <p:cNvPr id="9" name="Picture 8">
            <a:extLst>
              <a:ext uri="{FF2B5EF4-FFF2-40B4-BE49-F238E27FC236}">
                <a16:creationId xmlns:a16="http://schemas.microsoft.com/office/drawing/2014/main" id="{A911922A-CFF9-E6A5-F3DE-6FA3078783A8}"/>
              </a:ext>
            </a:extLst>
          </p:cNvPr>
          <p:cNvPicPr>
            <a:picLocks noChangeAspect="1"/>
          </p:cNvPicPr>
          <p:nvPr/>
        </p:nvPicPr>
        <p:blipFill>
          <a:blip r:embed="rId4"/>
          <a:stretch>
            <a:fillRect/>
          </a:stretch>
        </p:blipFill>
        <p:spPr>
          <a:xfrm>
            <a:off x="5859267" y="1859031"/>
            <a:ext cx="2537460" cy="3274142"/>
          </a:xfrm>
          <a:prstGeom prst="rect">
            <a:avLst/>
          </a:prstGeom>
        </p:spPr>
      </p:pic>
      <p:pic>
        <p:nvPicPr>
          <p:cNvPr id="6" name="Picture 5" descr="A blue and black logo&#10;&#10;Description automatically generated">
            <a:extLst>
              <a:ext uri="{FF2B5EF4-FFF2-40B4-BE49-F238E27FC236}">
                <a16:creationId xmlns:a16="http://schemas.microsoft.com/office/drawing/2014/main" id="{D01F72AB-A558-C71A-A157-EC7C45B5EB68}"/>
              </a:ext>
            </a:extLst>
          </p:cNvPr>
          <p:cNvPicPr>
            <a:picLocks noChangeAspect="1"/>
          </p:cNvPicPr>
          <p:nvPr/>
        </p:nvPicPr>
        <p:blipFill>
          <a:blip r:embed="rId5"/>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42187236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pPr>
              <a:lnSpc>
                <a:spcPct val="90000"/>
              </a:lnSpc>
            </a:pPr>
            <a:r>
              <a:rPr lang="en-US" sz="3000" dirty="0"/>
              <a:t>Data Clumps and Primitive Obsession</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Data Clumps</a:t>
            </a:r>
          </a:p>
          <a:p>
            <a:pPr lvl="1"/>
            <a:r>
              <a:rPr lang="en-US" sz="1700"/>
              <a:t>Groups of data that always appear together</a:t>
            </a:r>
          </a:p>
          <a:p>
            <a:r>
              <a:rPr lang="en-US" sz="1700"/>
              <a:t>Primitive Obsession</a:t>
            </a:r>
          </a:p>
          <a:p>
            <a:pPr lvl="1"/>
            <a:r>
              <a:rPr lang="en-US" sz="1700"/>
              <a:t>Using primitive types instead of small objects for simple tasks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stacked together&#10;&#10;Description automatically generated">
            <a:extLst>
              <a:ext uri="{FF2B5EF4-FFF2-40B4-BE49-F238E27FC236}">
                <a16:creationId xmlns:a16="http://schemas.microsoft.com/office/drawing/2014/main" id="{7120D384-4503-6869-BF5B-8FBF5060D32F}"/>
              </a:ext>
            </a:extLst>
          </p:cNvPr>
          <p:cNvPicPr>
            <a:picLocks noChangeAspect="1"/>
          </p:cNvPicPr>
          <p:nvPr/>
        </p:nvPicPr>
        <p:blipFill rotWithShape="1">
          <a:blip r:embed="rId3"/>
          <a:srcRect l="8498" r="14131" b="-2"/>
          <a:stretch/>
        </p:blipFill>
        <p:spPr>
          <a:xfrm>
            <a:off x="4483341" y="799352"/>
            <a:ext cx="4069057" cy="5259296"/>
          </a:xfrm>
          <a:prstGeom prst="rect">
            <a:avLst/>
          </a:prstGeom>
        </p:spPr>
      </p:pic>
      <p:pic>
        <p:nvPicPr>
          <p:cNvPr id="6" name="Picture 5" descr="A blue and black logo&#10;&#10;Description automatically generated">
            <a:extLst>
              <a:ext uri="{FF2B5EF4-FFF2-40B4-BE49-F238E27FC236}">
                <a16:creationId xmlns:a16="http://schemas.microsoft.com/office/drawing/2014/main" id="{A49C9076-88B0-FD06-EFAC-9F544B09B74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606</TotalTime>
  <Words>11690</Words>
  <Application>Microsoft Macintosh PowerPoint</Application>
  <PresentationFormat>On-screen Show (4:3)</PresentationFormat>
  <Paragraphs>986</Paragraphs>
  <Slides>28</Slides>
  <Notes>28</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28</vt:i4>
      </vt:variant>
    </vt:vector>
  </HeadingPairs>
  <TitlesOfParts>
    <vt:vector size="34" baseType="lpstr">
      <vt:lpstr>Aptos</vt:lpstr>
      <vt:lpstr>Arial</vt:lpstr>
      <vt:lpstr>Calibri</vt:lpstr>
      <vt:lpstr>Dank Mono</vt:lpstr>
      <vt:lpstr>Garamond</vt:lpstr>
      <vt:lpstr>Office Theme</vt:lpstr>
      <vt:lpstr>Intelligent Engineering with AI</vt:lpstr>
      <vt:lpstr>Recap of Day 1</vt:lpstr>
      <vt:lpstr>Overview of Day 2 Morning Objectives</vt:lpstr>
      <vt:lpstr>Introduction to Code Smells</vt:lpstr>
      <vt:lpstr>Long Methods and Large Classes</vt:lpstr>
      <vt:lpstr>Long Methods and Large Classes</vt:lpstr>
      <vt:lpstr>Duplicated Code and Feature Envy</vt:lpstr>
      <vt:lpstr>Duplicated Code and Feature Envy</vt:lpstr>
      <vt:lpstr>Data Clumps and Primitive Obsession</vt:lpstr>
      <vt:lpstr>Data Clumps and Primitive Obsession</vt:lpstr>
      <vt:lpstr>Lazy Class and Speculative Generality</vt:lpstr>
      <vt:lpstr>Lazy Class and Speculative Generality</vt:lpstr>
      <vt:lpstr>Temporary Field and Other Code Smells</vt:lpstr>
      <vt:lpstr>Temporary Field and Other Code Smells</vt:lpstr>
      <vt:lpstr>The Boy Scout Rule</vt:lpstr>
      <vt:lpstr>Make the Change Easy, Then Make the Easy Change</vt:lpstr>
      <vt:lpstr>Introduction to the Gilded Rose Kata</vt:lpstr>
      <vt:lpstr>Practical Exercise: Gilded Rose Kata with TDD and AI Tools</vt:lpstr>
      <vt:lpstr>Introduction to Design Patterns</vt:lpstr>
      <vt:lpstr>Singleton and Factory Patterns</vt:lpstr>
      <vt:lpstr>Singleton and Factory Patterns</vt:lpstr>
      <vt:lpstr>Strategy and Observer Patterns</vt:lpstr>
      <vt:lpstr>Strategy and Observer Patterns</vt:lpstr>
      <vt:lpstr>Decorator and Command Patterns</vt:lpstr>
      <vt:lpstr>Decorator and Command Patterns</vt:lpstr>
      <vt:lpstr>Adapter and Other Patterns</vt:lpstr>
      <vt:lpstr>Adapter and Other Patterns</vt:lpstr>
      <vt:lpstr>Wrap-Up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32</cp:revision>
  <dcterms:created xsi:type="dcterms:W3CDTF">2013-01-27T09:14:16Z</dcterms:created>
  <dcterms:modified xsi:type="dcterms:W3CDTF">2024-06-21T17:00:19Z</dcterms:modified>
  <cp:category/>
</cp:coreProperties>
</file>